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59" r:id="rId2"/>
    <p:sldId id="257" r:id="rId3"/>
    <p:sldId id="258" r:id="rId4"/>
    <p:sldId id="264" r:id="rId5"/>
    <p:sldId id="265" r:id="rId6"/>
    <p:sldId id="296" r:id="rId7"/>
    <p:sldId id="297" r:id="rId8"/>
    <p:sldId id="268" r:id="rId9"/>
    <p:sldId id="269" r:id="rId10"/>
    <p:sldId id="270" r:id="rId11"/>
    <p:sldId id="272" r:id="rId12"/>
    <p:sldId id="289" r:id="rId13"/>
    <p:sldId id="290" r:id="rId14"/>
    <p:sldId id="291" r:id="rId15"/>
    <p:sldId id="299" r:id="rId16"/>
    <p:sldId id="300" r:id="rId17"/>
    <p:sldId id="301" r:id="rId18"/>
    <p:sldId id="307" r:id="rId19"/>
    <p:sldId id="323" r:id="rId20"/>
    <p:sldId id="256" r:id="rId21"/>
    <p:sldId id="320" r:id="rId22"/>
    <p:sldId id="321" r:id="rId23"/>
    <p:sldId id="322" r:id="rId24"/>
    <p:sldId id="260" r:id="rId25"/>
    <p:sldId id="261" r:id="rId26"/>
    <p:sldId id="324" r:id="rId27"/>
    <p:sldId id="329" r:id="rId28"/>
    <p:sldId id="325" r:id="rId29"/>
    <p:sldId id="326" r:id="rId30"/>
    <p:sldId id="327" r:id="rId31"/>
    <p:sldId id="263" r:id="rId32"/>
    <p:sldId id="328" r:id="rId33"/>
    <p:sldId id="330" r:id="rId34"/>
    <p:sldId id="331" r:id="rId35"/>
    <p:sldId id="332" r:id="rId36"/>
    <p:sldId id="335" r:id="rId37"/>
    <p:sldId id="336" r:id="rId38"/>
    <p:sldId id="333" r:id="rId39"/>
    <p:sldId id="334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  <p:sldId id="349" r:id="rId51"/>
    <p:sldId id="351" r:id="rId52"/>
    <p:sldId id="350" r:id="rId53"/>
    <p:sldId id="352" r:id="rId54"/>
    <p:sldId id="356" r:id="rId55"/>
    <p:sldId id="372" r:id="rId56"/>
    <p:sldId id="373" r:id="rId57"/>
    <p:sldId id="353" r:id="rId58"/>
    <p:sldId id="368" r:id="rId59"/>
    <p:sldId id="361" r:id="rId60"/>
    <p:sldId id="369" r:id="rId61"/>
    <p:sldId id="370" r:id="rId62"/>
    <p:sldId id="362" r:id="rId63"/>
    <p:sldId id="371" r:id="rId64"/>
    <p:sldId id="375" r:id="rId65"/>
    <p:sldId id="377" r:id="rId66"/>
    <p:sldId id="378" r:id="rId67"/>
    <p:sldId id="379" r:id="rId68"/>
    <p:sldId id="376" r:id="rId69"/>
    <p:sldId id="380" r:id="rId70"/>
    <p:sldId id="384" r:id="rId71"/>
    <p:sldId id="385" r:id="rId72"/>
    <p:sldId id="425" r:id="rId73"/>
    <p:sldId id="426" r:id="rId74"/>
    <p:sldId id="381" r:id="rId75"/>
    <p:sldId id="386" r:id="rId76"/>
    <p:sldId id="409" r:id="rId77"/>
    <p:sldId id="417" r:id="rId78"/>
    <p:sldId id="415" r:id="rId79"/>
    <p:sldId id="418" r:id="rId80"/>
    <p:sldId id="419" r:id="rId81"/>
    <p:sldId id="413" r:id="rId82"/>
    <p:sldId id="414" r:id="rId83"/>
    <p:sldId id="422" r:id="rId84"/>
    <p:sldId id="423" r:id="rId85"/>
    <p:sldId id="428" r:id="rId86"/>
    <p:sldId id="435" r:id="rId87"/>
    <p:sldId id="421" r:id="rId88"/>
    <p:sldId id="429" r:id="rId89"/>
    <p:sldId id="430" r:id="rId90"/>
    <p:sldId id="431" r:id="rId91"/>
    <p:sldId id="437" r:id="rId92"/>
    <p:sldId id="438" r:id="rId93"/>
    <p:sldId id="439" r:id="rId94"/>
    <p:sldId id="440" r:id="rId95"/>
    <p:sldId id="442" r:id="rId96"/>
    <p:sldId id="433" r:id="rId97"/>
    <p:sldId id="434" r:id="rId98"/>
    <p:sldId id="436" r:id="rId99"/>
    <p:sldId id="443" r:id="rId100"/>
    <p:sldId id="444" r:id="rId101"/>
    <p:sldId id="445" r:id="rId102"/>
    <p:sldId id="466" r:id="rId103"/>
    <p:sldId id="457" r:id="rId104"/>
    <p:sldId id="448" r:id="rId105"/>
    <p:sldId id="449" r:id="rId106"/>
    <p:sldId id="450" r:id="rId107"/>
    <p:sldId id="451" r:id="rId108"/>
    <p:sldId id="446" r:id="rId109"/>
    <p:sldId id="455" r:id="rId110"/>
    <p:sldId id="452" r:id="rId111"/>
    <p:sldId id="460" r:id="rId112"/>
    <p:sldId id="461" r:id="rId113"/>
    <p:sldId id="462" r:id="rId114"/>
    <p:sldId id="454" r:id="rId115"/>
    <p:sldId id="453" r:id="rId116"/>
    <p:sldId id="463" r:id="rId117"/>
    <p:sldId id="464" r:id="rId118"/>
    <p:sldId id="507" r:id="rId119"/>
    <p:sldId id="465" r:id="rId120"/>
    <p:sldId id="458" r:id="rId121"/>
    <p:sldId id="459" r:id="rId122"/>
    <p:sldId id="432" r:id="rId123"/>
    <p:sldId id="447" r:id="rId124"/>
    <p:sldId id="382" r:id="rId125"/>
    <p:sldId id="365" r:id="rId126"/>
    <p:sldId id="366" r:id="rId127"/>
    <p:sldId id="354" r:id="rId128"/>
    <p:sldId id="355" r:id="rId129"/>
    <p:sldId id="357" r:id="rId130"/>
    <p:sldId id="374" r:id="rId131"/>
    <p:sldId id="387" r:id="rId132"/>
    <p:sldId id="383" r:id="rId133"/>
    <p:sldId id="392" r:id="rId134"/>
    <p:sldId id="410" r:id="rId135"/>
    <p:sldId id="411" r:id="rId136"/>
    <p:sldId id="412" r:id="rId137"/>
    <p:sldId id="416" r:id="rId138"/>
    <p:sldId id="424" r:id="rId139"/>
    <p:sldId id="427" r:id="rId140"/>
    <p:sldId id="389" r:id="rId141"/>
    <p:sldId id="391" r:id="rId142"/>
    <p:sldId id="393" r:id="rId143"/>
    <p:sldId id="396" r:id="rId144"/>
    <p:sldId id="394" r:id="rId145"/>
    <p:sldId id="395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7" r:id="rId155"/>
    <p:sldId id="408" r:id="rId156"/>
    <p:sldId id="405" r:id="rId157"/>
    <p:sldId id="406" r:id="rId158"/>
    <p:sldId id="467" r:id="rId159"/>
    <p:sldId id="468" r:id="rId160"/>
    <p:sldId id="469" r:id="rId161"/>
    <p:sldId id="470" r:id="rId162"/>
    <p:sldId id="471" r:id="rId163"/>
    <p:sldId id="472" r:id="rId164"/>
    <p:sldId id="473" r:id="rId165"/>
    <p:sldId id="474" r:id="rId166"/>
    <p:sldId id="475" r:id="rId167"/>
    <p:sldId id="476" r:id="rId168"/>
    <p:sldId id="477" r:id="rId169"/>
    <p:sldId id="478" r:id="rId170"/>
    <p:sldId id="479" r:id="rId171"/>
    <p:sldId id="480" r:id="rId172"/>
    <p:sldId id="481" r:id="rId173"/>
    <p:sldId id="482" r:id="rId174"/>
    <p:sldId id="483" r:id="rId175"/>
    <p:sldId id="484" r:id="rId176"/>
    <p:sldId id="485" r:id="rId177"/>
    <p:sldId id="486" r:id="rId178"/>
    <p:sldId id="487" r:id="rId179"/>
    <p:sldId id="488" r:id="rId180"/>
    <p:sldId id="489" r:id="rId181"/>
    <p:sldId id="490" r:id="rId182"/>
    <p:sldId id="491" r:id="rId183"/>
    <p:sldId id="492" r:id="rId184"/>
    <p:sldId id="493" r:id="rId185"/>
    <p:sldId id="494" r:id="rId186"/>
    <p:sldId id="495" r:id="rId187"/>
    <p:sldId id="496" r:id="rId188"/>
    <p:sldId id="497" r:id="rId189"/>
    <p:sldId id="498" r:id="rId190"/>
    <p:sldId id="499" r:id="rId191"/>
    <p:sldId id="500" r:id="rId192"/>
    <p:sldId id="501" r:id="rId193"/>
    <p:sldId id="502" r:id="rId194"/>
    <p:sldId id="503" r:id="rId195"/>
    <p:sldId id="504" r:id="rId196"/>
    <p:sldId id="506" r:id="rId197"/>
    <p:sldId id="508" r:id="rId198"/>
    <p:sldId id="505" r:id="rId199"/>
    <p:sldId id="509" r:id="rId200"/>
    <p:sldId id="510" r:id="rId201"/>
    <p:sldId id="511" r:id="rId202"/>
    <p:sldId id="512" r:id="rId203"/>
    <p:sldId id="516" r:id="rId204"/>
    <p:sldId id="517" r:id="rId205"/>
    <p:sldId id="513" r:id="rId206"/>
    <p:sldId id="515" r:id="rId207"/>
    <p:sldId id="514" r:id="rId208"/>
    <p:sldId id="518" r:id="rId209"/>
    <p:sldId id="519" r:id="rId210"/>
    <p:sldId id="520" r:id="rId211"/>
    <p:sldId id="521" r:id="rId2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8B5"/>
    <a:srgbClr val="FCC4D7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8" autoAdjust="0"/>
    <p:restoredTop sz="95184" autoAdjust="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6DA-44A7-489A-A2A9-BB601C82BBA7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7F30-E7A1-4793-ADE0-44B8D3A3E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9256-AD5F-481D-AE99-B165F897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D3E8BF-5A9D-47B1-9309-A8DF476E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7" indent="0" algn="ctr">
              <a:buNone/>
              <a:defRPr sz="1600"/>
            </a:lvl4pPr>
            <a:lvl5pPr marL="1828889" indent="0" algn="ctr">
              <a:buNone/>
              <a:defRPr sz="1600"/>
            </a:lvl5pPr>
            <a:lvl6pPr marL="2286112" indent="0" algn="ctr">
              <a:buNone/>
              <a:defRPr sz="1600"/>
            </a:lvl6pPr>
            <a:lvl7pPr marL="2743334" indent="0" algn="ctr">
              <a:buNone/>
              <a:defRPr sz="1600"/>
            </a:lvl7pPr>
            <a:lvl8pPr marL="3200556" indent="0" algn="ctr">
              <a:buNone/>
              <a:defRPr sz="1600"/>
            </a:lvl8pPr>
            <a:lvl9pPr marL="365777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DC59C-E424-430D-818B-6006196F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3C4CE-AF05-4A9E-84B7-D9A547A2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194A-BF6C-419D-BFCB-E5450555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D17C-3A9C-47D9-AEF6-C5B889D6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E3A2A-5DC3-4BDE-9727-204977578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4E588-23AC-47B4-8035-8384382B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A2D21-3E5B-47EB-AF07-32A707BE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9F6ED-75AB-4E32-947D-5C9DE569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9FFB99-4893-4B76-A275-33E9A708D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DE37B-9B2F-4F51-8170-ED739DA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8E69D-880A-42DD-9BFE-229C10A0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4B22B-DBA9-415E-8A76-6AA9C71F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250B-30BF-4375-8090-38FF3280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6C8C5-5F4F-40BB-82EE-026BBCB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0DEC-F00C-4CD3-A630-E787F4F6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581FB-A05E-4E56-8273-EEADB5D8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8D34A-10B1-429D-B730-4377EB9E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DEC02-91FB-4FD7-A8E7-F1F83DF1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9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B5963-FB4C-4FBA-8FE6-BAD41BD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E4C4C-7370-4922-9AD1-202B8DF2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0B792-A600-4124-9889-3DF7CE4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838BE-B11A-4119-8AC2-60A54461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1331A-24DF-4436-BAB4-5E2A1821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5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908D3-D993-4339-87FB-FF83EB1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198D7-903F-47F7-B755-4A371431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41BD0-A039-4DAB-97B3-01506610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5CA5D-4D08-4816-B883-B41FF29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EF23C-6F9A-4EF1-879C-D39A92C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5499D-49A1-453C-BCBD-8032A64A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5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4094D-0B90-477B-BE91-DC88687C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A08D3-9716-4256-9C46-FE267D2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7" indent="0">
              <a:buNone/>
              <a:defRPr sz="1600" b="1"/>
            </a:lvl4pPr>
            <a:lvl5pPr marL="1828889" indent="0">
              <a:buNone/>
              <a:defRPr sz="1600" b="1"/>
            </a:lvl5pPr>
            <a:lvl6pPr marL="2286112" indent="0">
              <a:buNone/>
              <a:defRPr sz="1600" b="1"/>
            </a:lvl6pPr>
            <a:lvl7pPr marL="2743334" indent="0">
              <a:buNone/>
              <a:defRPr sz="1600" b="1"/>
            </a:lvl7pPr>
            <a:lvl8pPr marL="3200556" indent="0">
              <a:buNone/>
              <a:defRPr sz="1600" b="1"/>
            </a:lvl8pPr>
            <a:lvl9pPr marL="365777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C1B7E-7855-47D0-8477-03040983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3C689F-520C-4BC6-ACA7-6AE44B9E9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7" indent="0">
              <a:buNone/>
              <a:defRPr sz="1600" b="1"/>
            </a:lvl4pPr>
            <a:lvl5pPr marL="1828889" indent="0">
              <a:buNone/>
              <a:defRPr sz="1600" b="1"/>
            </a:lvl5pPr>
            <a:lvl6pPr marL="2286112" indent="0">
              <a:buNone/>
              <a:defRPr sz="1600" b="1"/>
            </a:lvl6pPr>
            <a:lvl7pPr marL="2743334" indent="0">
              <a:buNone/>
              <a:defRPr sz="1600" b="1"/>
            </a:lvl7pPr>
            <a:lvl8pPr marL="3200556" indent="0">
              <a:buNone/>
              <a:defRPr sz="1600" b="1"/>
            </a:lvl8pPr>
            <a:lvl9pPr marL="365777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E17944-9D0A-44C9-ABD9-566420794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D2FCA-4352-49DE-BC6C-3CC5F69B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F8A1D1-8E2E-4C6F-9502-403B353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3E170-7420-4ED0-AB98-1466EA4B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EDCA-0919-4071-83C2-1208A15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BBBA90-2984-47D7-B593-0BFFED7D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96978-4182-4643-90C4-9B815E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AFEF8-525D-44C4-AE99-9ED611F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19D30-9BF6-4F8E-AC8C-B484959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240C3-72E6-4B85-9D88-83138399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CD9E9-3305-4560-BC87-71F5CB0B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AF85E-1E16-491F-AE51-25A58DC6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328E8-DE52-40C4-B09D-D125D79E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3B94D4-7D9A-4730-AD13-9FCF7800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5" indent="0">
              <a:buNone/>
              <a:defRPr sz="1200"/>
            </a:lvl3pPr>
            <a:lvl4pPr marL="1371667" indent="0">
              <a:buNone/>
              <a:defRPr sz="1000"/>
            </a:lvl4pPr>
            <a:lvl5pPr marL="1828889" indent="0">
              <a:buNone/>
              <a:defRPr sz="1000"/>
            </a:lvl5pPr>
            <a:lvl6pPr marL="2286112" indent="0">
              <a:buNone/>
              <a:defRPr sz="1000"/>
            </a:lvl6pPr>
            <a:lvl7pPr marL="2743334" indent="0">
              <a:buNone/>
              <a:defRPr sz="1000"/>
            </a:lvl7pPr>
            <a:lvl8pPr marL="3200556" indent="0">
              <a:buNone/>
              <a:defRPr sz="1000"/>
            </a:lvl8pPr>
            <a:lvl9pPr marL="365777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FCE38-8999-4D0D-8E7D-29497895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1F7E-7683-4F3D-8D8E-F38BAE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AC76-617C-4C80-BC8B-D1E25EB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6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C08E-1BB9-4821-9095-DDCA76B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F5D78-2F7C-4ED0-AE56-AC29003C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2" indent="0">
              <a:buNone/>
              <a:defRPr sz="2800"/>
            </a:lvl2pPr>
            <a:lvl3pPr marL="914445" indent="0">
              <a:buNone/>
              <a:defRPr sz="2400"/>
            </a:lvl3pPr>
            <a:lvl4pPr marL="1371667" indent="0">
              <a:buNone/>
              <a:defRPr sz="2000"/>
            </a:lvl4pPr>
            <a:lvl5pPr marL="1828889" indent="0">
              <a:buNone/>
              <a:defRPr sz="2000"/>
            </a:lvl5pPr>
            <a:lvl6pPr marL="2286112" indent="0">
              <a:buNone/>
              <a:defRPr sz="2000"/>
            </a:lvl6pPr>
            <a:lvl7pPr marL="2743334" indent="0">
              <a:buNone/>
              <a:defRPr sz="2000"/>
            </a:lvl7pPr>
            <a:lvl8pPr marL="3200556" indent="0">
              <a:buNone/>
              <a:defRPr sz="2000"/>
            </a:lvl8pPr>
            <a:lvl9pPr marL="36577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10249-501D-4B43-B721-CEB1821F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0"/>
            </a:lvl2pPr>
            <a:lvl3pPr marL="914445" indent="0">
              <a:buNone/>
              <a:defRPr sz="1200"/>
            </a:lvl3pPr>
            <a:lvl4pPr marL="1371667" indent="0">
              <a:buNone/>
              <a:defRPr sz="1000"/>
            </a:lvl4pPr>
            <a:lvl5pPr marL="1828889" indent="0">
              <a:buNone/>
              <a:defRPr sz="1000"/>
            </a:lvl5pPr>
            <a:lvl6pPr marL="2286112" indent="0">
              <a:buNone/>
              <a:defRPr sz="1000"/>
            </a:lvl6pPr>
            <a:lvl7pPr marL="2743334" indent="0">
              <a:buNone/>
              <a:defRPr sz="1000"/>
            </a:lvl7pPr>
            <a:lvl8pPr marL="3200556" indent="0">
              <a:buNone/>
              <a:defRPr sz="1000"/>
            </a:lvl8pPr>
            <a:lvl9pPr marL="365777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1A45F-65B7-4517-B5AE-3F2DB817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26776-2488-4BB7-B163-E907CFE4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E9A-ADDB-4F25-AB7A-BDE8C364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4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6642B9-39D6-4916-9168-8BC48BA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F904E-4EB0-4017-925C-E0627DBA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FCFFF-42F1-416E-B0E9-83880F40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EA4E-DEFB-4B0D-A2D8-8DACDE2ABBD4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19F0B-716A-4B99-BEF1-7F3E7958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F6FBF-B290-4951-8959-D4054192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FB4E-CC65-4447-9230-2FDCA95EA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6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8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1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3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5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67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0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7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9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4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56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7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15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9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10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0DF1FCE-F146-4320-99D6-21D54F062CE4}"/>
              </a:ext>
            </a:extLst>
          </p:cNvPr>
          <p:cNvGrpSpPr/>
          <p:nvPr/>
        </p:nvGrpSpPr>
        <p:grpSpPr>
          <a:xfrm>
            <a:off x="285893" y="1419295"/>
            <a:ext cx="11570173" cy="3562076"/>
            <a:chOff x="285892" y="1419294"/>
            <a:chExt cx="11570173" cy="356207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11628ED-8C67-4F30-A33E-A10247B3EF07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DA5B218-0600-4503-9997-954453CA0FF7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91EC5498-08E9-4E48-BF5A-98B3751E43DC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539F53EB-C590-47E2-A019-6069827862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981F79B-0029-4755-A47F-D873B7134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949224" cy="4452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FD95DD9-B36B-40F0-883E-C20505797D4B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B1BC157-2868-45DB-B0B2-89BAB23341BA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3F600B-E2BA-4C36-A60A-7AA22E0EA970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6265F2-8C32-4D57-AA1C-E9E98A24D1B1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1138DC-7ABC-49B4-9EBA-B9DB8DE755C6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E0E0D6E-1105-4867-B7E0-EE8B7B8D4219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298503-CC14-4D08-AE62-D2F7F51DBC92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6EA620-32C0-4ECC-856F-9F3C9308F13D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ACFE590B-507C-438F-96C1-D2242EFAE8E8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598C-E01A-46C0-A724-F39ABF6AA59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5052CB03-EA75-4DDC-874E-C8832302F560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DF921A-CE96-43A7-8FF4-194B41E29CD0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A35F4BC4-529A-4DD4-8C7A-E952C1D69C41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CF4F74-5B94-42B6-914A-262968C0EBFB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267E26-570C-4AE7-BA9C-4C48A673995B}"/>
                </a:ext>
              </a:extLst>
            </p:cNvPr>
            <p:cNvSpPr txBox="1"/>
            <p:nvPr/>
          </p:nvSpPr>
          <p:spPr>
            <a:xfrm>
              <a:off x="7548465" y="1613397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AD443-8FFA-440B-BE2B-0B0CEC46798D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FECED6-C203-4DCB-B6F6-15FE17DE8D46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5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BDFC66-4BC5-4E8D-AEB7-5F9969A68C50}"/>
              </a:ext>
            </a:extLst>
          </p:cNvPr>
          <p:cNvSpPr txBox="1"/>
          <p:nvPr/>
        </p:nvSpPr>
        <p:spPr>
          <a:xfrm>
            <a:off x="281837" y="222267"/>
            <a:ext cx="916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Both them are no-suppressor mutations: nekl-4(75) vs nekl-3(7)</a:t>
            </a:r>
            <a:endParaRPr lang="zh-CN" altLang="en-US" sz="2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75346-F83A-4B73-BDD3-7F5E1F9B0BBF}"/>
              </a:ext>
            </a:extLst>
          </p:cNvPr>
          <p:cNvGrpSpPr/>
          <p:nvPr/>
        </p:nvGrpSpPr>
        <p:grpSpPr>
          <a:xfrm>
            <a:off x="849176" y="574216"/>
            <a:ext cx="9990507" cy="2145761"/>
            <a:chOff x="716847" y="1944349"/>
            <a:chExt cx="7668292" cy="607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6E845-9941-480B-ACD2-81BD1A7A71BF}"/>
                </a:ext>
              </a:extLst>
            </p:cNvPr>
            <p:cNvSpPr txBox="1"/>
            <p:nvPr/>
          </p:nvSpPr>
          <p:spPr>
            <a:xfrm>
              <a:off x="716847" y="2245709"/>
              <a:ext cx="2911367" cy="14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P(nekl-4+,nekl-3+) = </a:t>
              </a:r>
              <a:endParaRPr lang="zh-CN" altLang="en-US" sz="28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AF2CF8-5581-49EE-B954-EAAA1470B65C}"/>
                </a:ext>
              </a:extLst>
            </p:cNvPr>
            <p:cNvGrpSpPr/>
            <p:nvPr/>
          </p:nvGrpSpPr>
          <p:grpSpPr>
            <a:xfrm>
              <a:off x="4570866" y="1944349"/>
              <a:ext cx="3814273" cy="607332"/>
              <a:chOff x="6511881" y="3018617"/>
              <a:chExt cx="3814273" cy="607332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3E470A-6235-491F-B009-F250D2930B0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261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FDF048-1471-4A64-84B1-4843D038E96C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33860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C160A-3E38-4C7F-A0BB-844B22A98F7F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24509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502732-3D6C-4356-9823-7879904C59BE}"/>
                  </a:ext>
                </a:extLst>
              </p:cNvPr>
              <p:cNvSpPr txBox="1"/>
              <p:nvPr/>
            </p:nvSpPr>
            <p:spPr>
              <a:xfrm>
                <a:off x="7236921" y="3350756"/>
                <a:ext cx="1023938" cy="13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0.0582</a:t>
                </a:r>
                <a:endParaRPr lang="zh-CN" altLang="en-US" sz="24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60C936-7F82-427E-83EF-A7DC47C7C6A8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245095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4E04FE-1813-497B-B83A-510A014B5420}"/>
                  </a:ext>
                </a:extLst>
              </p:cNvPr>
              <p:cNvSpPr txBox="1"/>
              <p:nvPr/>
            </p:nvSpPr>
            <p:spPr>
              <a:xfrm>
                <a:off x="8546320" y="3343153"/>
                <a:ext cx="1023938" cy="13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* 0.9418</a:t>
                </a:r>
                <a:endParaRPr lang="zh-CN" altLang="en-US" sz="24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5C416ED-C999-46C8-B4DE-B199C6CF433A}"/>
                  </a:ext>
                </a:extLst>
              </p:cNvPr>
              <p:cNvSpPr txBox="1"/>
              <p:nvPr/>
            </p:nvSpPr>
            <p:spPr>
              <a:xfrm>
                <a:off x="9795606" y="3150884"/>
                <a:ext cx="530548" cy="10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1351E-A955-44A2-A2E9-728E2D62E23B}"/>
              </a:ext>
            </a:extLst>
          </p:cNvPr>
          <p:cNvSpPr txBox="1"/>
          <p:nvPr/>
        </p:nvSpPr>
        <p:spPr>
          <a:xfrm>
            <a:off x="8623223" y="87793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*P(no sup)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E21E4-F8CE-4680-A47C-B218850A7E08}"/>
              </a:ext>
            </a:extLst>
          </p:cNvPr>
          <p:cNvSpPr txBox="1"/>
          <p:nvPr/>
        </p:nvSpPr>
        <p:spPr>
          <a:xfrm>
            <a:off x="4430408" y="6271575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 &lt; 0.05: x&lt;2.04 or </a:t>
            </a:r>
            <a:r>
              <a:rPr lang="en-US" altLang="zh-CN" sz="2400" b="1" strike="sngStrike" dirty="0"/>
              <a:t>x &gt; 8.4</a:t>
            </a:r>
            <a:endParaRPr lang="zh-CN" altLang="en-US" sz="2400" b="1" strike="sngStrike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C0D8BC-B1FA-43CA-893D-D28AB3C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6" y="1627779"/>
            <a:ext cx="9319276" cy="44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9959580" cy="2857680"/>
            <a:chOff x="385483" y="276126"/>
            <a:chExt cx="4034117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9" y="374738"/>
                <a:ext cx="752961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633213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1327288" cy="302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4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6" y="36658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2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187539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-3576286" y="518235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8267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3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39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1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951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1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-3419282" y="101229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1724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7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9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501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8FFE98-E235-4C4E-B99C-1D96FD60EA58}"/>
              </a:ext>
            </a:extLst>
          </p:cNvPr>
          <p:cNvGrpSpPr/>
          <p:nvPr/>
        </p:nvGrpSpPr>
        <p:grpSpPr>
          <a:xfrm>
            <a:off x="1804684" y="-32182"/>
            <a:ext cx="8628737" cy="6281089"/>
            <a:chOff x="2145087" y="925066"/>
            <a:chExt cx="7736260" cy="51245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DEA4E0-17A9-4CC2-A8A5-35F46833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653" y="925066"/>
              <a:ext cx="7570694" cy="500786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2E1B91-F22D-4E7B-8C20-7B4ED6CB5D79}"/>
                </a:ext>
              </a:extLst>
            </p:cNvPr>
            <p:cNvSpPr txBox="1"/>
            <p:nvPr/>
          </p:nvSpPr>
          <p:spPr>
            <a:xfrm>
              <a:off x="5008202" y="5748267"/>
              <a:ext cx="1950572" cy="30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Dpy</a:t>
              </a:r>
              <a:r>
                <a:rPr lang="en-US" altLang="zh-CN" dirty="0"/>
                <a:t> mutation factor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E18E35-07A7-4DE7-97DA-C7F034258425}"/>
                </a:ext>
              </a:extLst>
            </p:cNvPr>
            <p:cNvSpPr txBox="1"/>
            <p:nvPr/>
          </p:nvSpPr>
          <p:spPr>
            <a:xfrm rot="5400000">
              <a:off x="1331607" y="3263434"/>
              <a:ext cx="1958091" cy="3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mutation factor</a:t>
              </a:r>
              <a:endParaRPr lang="zh-CN" altLang="en-US" dirty="0"/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5D40ECAA-11A0-40A9-BD0C-D5BB72D5997D}"/>
              </a:ext>
            </a:extLst>
          </p:cNvPr>
          <p:cNvSpPr/>
          <p:nvPr/>
        </p:nvSpPr>
        <p:spPr>
          <a:xfrm>
            <a:off x="2601294" y="289249"/>
            <a:ext cx="543121" cy="4360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672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3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95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90" y="46847"/>
            <a:ext cx="349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Gene to gene p value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DF386-767A-4B54-B25C-397D739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716260"/>
            <a:ext cx="9510713" cy="4949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D6E39-EDB0-4D66-8B46-A229E1305734}"/>
              </a:ext>
            </a:extLst>
          </p:cNvPr>
          <p:cNvSpPr txBox="1"/>
          <p:nvPr/>
        </p:nvSpPr>
        <p:spPr>
          <a:xfrm>
            <a:off x="3533775" y="5957868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P&lt;0.05: n&lt;a suppressor n&gt;b enhancer?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011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4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8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3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92334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1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2073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1"/>
            <a:ext cx="9172192" cy="6676629"/>
            <a:chOff x="1872270" y="0"/>
            <a:chExt cx="9172192" cy="66766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5" y="141051"/>
              <a:ext cx="4282281" cy="3215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8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5" y="3461240"/>
              <a:ext cx="4393377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931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30A138-095B-46DE-AFE2-088720C45F5D}"/>
              </a:ext>
            </a:extLst>
          </p:cNvPr>
          <p:cNvGrpSpPr/>
          <p:nvPr/>
        </p:nvGrpSpPr>
        <p:grpSpPr>
          <a:xfrm>
            <a:off x="3035030" y="5737806"/>
            <a:ext cx="2456615" cy="350785"/>
            <a:chOff x="3035030" y="5737816"/>
            <a:chExt cx="1682521" cy="714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A6A766-7C56-4DE6-8D4D-3620A92C289F}"/>
                </a:ext>
              </a:extLst>
            </p:cNvPr>
            <p:cNvSpPr txBox="1"/>
            <p:nvPr/>
          </p:nvSpPr>
          <p:spPr>
            <a:xfrm>
              <a:off x="3035030" y="5737816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C555C2-5110-4BF0-B574-0796879703C8}"/>
                </a:ext>
              </a:extLst>
            </p:cNvPr>
            <p:cNvSpPr txBox="1"/>
            <p:nvPr/>
          </p:nvSpPr>
          <p:spPr>
            <a:xfrm>
              <a:off x="3393323" y="5743111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2F252D-1864-461A-BFC1-D75CC3FD912A}"/>
                </a:ext>
              </a:extLst>
            </p:cNvPr>
            <p:cNvSpPr txBox="1"/>
            <p:nvPr/>
          </p:nvSpPr>
          <p:spPr>
            <a:xfrm>
              <a:off x="4048337" y="5747544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CD5BB0-AB46-4E39-B5AE-32403DE24967}"/>
                </a:ext>
              </a:extLst>
            </p:cNvPr>
            <p:cNvSpPr txBox="1"/>
            <p:nvPr/>
          </p:nvSpPr>
          <p:spPr>
            <a:xfrm>
              <a:off x="4406630" y="5752839"/>
              <a:ext cx="310921" cy="56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3" y="5751984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96754-121C-412F-8D55-7589EE4CA41C}"/>
              </a:ext>
            </a:extLst>
          </p:cNvPr>
          <p:cNvSpPr txBox="1"/>
          <p:nvPr/>
        </p:nvSpPr>
        <p:spPr>
          <a:xfrm>
            <a:off x="5179793" y="571110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6" y="570801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84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1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DFCEE2-A691-4A12-8E7E-C2B780F5B9E6}"/>
              </a:ext>
            </a:extLst>
          </p:cNvPr>
          <p:cNvSpPr txBox="1"/>
          <p:nvPr/>
        </p:nvSpPr>
        <p:spPr>
          <a:xfrm>
            <a:off x="3237570" y="2710873"/>
            <a:ext cx="5218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Tree Numbers versus Tree depth</a:t>
            </a:r>
            <a:endParaRPr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0ADDF6-DC5C-45AA-AAB3-0DD9E2128A05}"/>
              </a:ext>
            </a:extLst>
          </p:cNvPr>
          <p:cNvGrpSpPr/>
          <p:nvPr/>
        </p:nvGrpSpPr>
        <p:grpSpPr>
          <a:xfrm>
            <a:off x="1961096" y="3432014"/>
            <a:ext cx="7771042" cy="1065386"/>
            <a:chOff x="0" y="1677106"/>
            <a:chExt cx="7771042" cy="10653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6E53EC-6BF9-4BB9-9FF0-42BFFA5D3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941"/>
            <a:stretch/>
          </p:blipFill>
          <p:spPr>
            <a:xfrm>
              <a:off x="0" y="1677107"/>
              <a:ext cx="5127812" cy="106538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0E581B-7C2D-4C36-8DFF-605E068DB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96" r="24"/>
            <a:stretch/>
          </p:blipFill>
          <p:spPr>
            <a:xfrm>
              <a:off x="5127812" y="1677106"/>
              <a:ext cx="2643230" cy="106538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3697A8-A87B-43AE-A800-7DC45D80E62A}"/>
              </a:ext>
            </a:extLst>
          </p:cNvPr>
          <p:cNvSpPr txBox="1"/>
          <p:nvPr/>
        </p:nvSpPr>
        <p:spPr>
          <a:xfrm>
            <a:off x="1330036" y="1921164"/>
            <a:ext cx="98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The mistake that continuous data cannot be simply randomly divided to test and train datasets.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8E445-6845-4F8D-8F5E-4216BA9B23FD}"/>
              </a:ext>
            </a:extLst>
          </p:cNvPr>
          <p:cNvSpPr txBox="1"/>
          <p:nvPr/>
        </p:nvSpPr>
        <p:spPr>
          <a:xfrm>
            <a:off x="3237570" y="2385806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cross value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9186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New plan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398088" y="485879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6927272" y="-67654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8" y="2856346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4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8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70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5" y="5779283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8" y="570425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52716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047625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F88CF3-AD78-4113-9853-DB90A4F1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07"/>
            <a:ext cx="12192000" cy="192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B9A97-77A5-44B4-9709-8410065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8"/>
            <a:ext cx="12192000" cy="24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62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5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0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3FAA8B8-41D8-4B78-9ECB-7E5C0FAD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89" y="821396"/>
            <a:ext cx="120127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latin typeface="Arial Unicode MS"/>
                <a:ea typeface="JetBrains Mono"/>
              </a:rPr>
              <a:t>9434452 9436893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09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00274B-8698-4F28-9AA0-8158C0140391}"/>
              </a:ext>
            </a:extLst>
          </p:cNvPr>
          <p:cNvSpPr txBox="1"/>
          <p:nvPr/>
        </p:nvSpPr>
        <p:spPr>
          <a:xfrm>
            <a:off x="2108585" y="5207731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 mutation factor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7744" y="30804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108585" y="720816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1" y="1165990"/>
            <a:ext cx="5268535" cy="389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279D9-2FA1-4A4F-9C22-1AC7D8D3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68" y="1354646"/>
            <a:ext cx="4862486" cy="37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1004671" y="98583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1069990" y="108401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570531" y="2138554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1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172203" y="2677670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216554" y="2662240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372725" y="108401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03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C03695-FC67-4196-9BC4-E858DFD1C192}"/>
              </a:ext>
            </a:extLst>
          </p:cNvPr>
          <p:cNvSpPr txBox="1"/>
          <p:nvPr/>
        </p:nvSpPr>
        <p:spPr>
          <a:xfrm>
            <a:off x="252919" y="1848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chi2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8FF53A-FF24-4662-B257-B3DD35A5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95"/>
          <a:stretch/>
        </p:blipFill>
        <p:spPr>
          <a:xfrm>
            <a:off x="591477" y="462412"/>
            <a:ext cx="9688749" cy="2428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5103C-9854-4BF5-96BA-6E588A0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7" y="3129615"/>
            <a:ext cx="9658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50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91EC8A-2DE7-437F-9984-98C09E2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0" y="101330"/>
            <a:ext cx="1049655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E57E6-3703-4448-9C2B-828BD59E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9" y="3085087"/>
            <a:ext cx="10569993" cy="25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037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7BA771-4D10-4591-A79C-AFC1F314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65" y="953571"/>
            <a:ext cx="4921870" cy="38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9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870B-112B-4B0A-803D-2D5C9808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1" y="1448360"/>
            <a:ext cx="5098408" cy="3697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7995E-A89E-4058-A816-CAA9833B81ED}"/>
              </a:ext>
            </a:extLst>
          </p:cNvPr>
          <p:cNvSpPr txBox="1"/>
          <p:nvPr/>
        </p:nvSpPr>
        <p:spPr>
          <a:xfrm>
            <a:off x="3466125" y="522497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460B06-249D-4E2C-AEEE-3D0A305BED71}"/>
              </a:ext>
            </a:extLst>
          </p:cNvPr>
          <p:cNvSpPr txBox="1"/>
          <p:nvPr/>
        </p:nvSpPr>
        <p:spPr>
          <a:xfrm rot="5400000">
            <a:off x="-345657" y="286870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Average_mutation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10DC3-4C7B-4AA6-AB76-D577E4EC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0" y="973560"/>
            <a:ext cx="5546168" cy="41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739EA9B-774F-4863-AE0E-DC86C2403EC5}"/>
              </a:ext>
            </a:extLst>
          </p:cNvPr>
          <p:cNvGrpSpPr/>
          <p:nvPr/>
        </p:nvGrpSpPr>
        <p:grpSpPr>
          <a:xfrm>
            <a:off x="-157726" y="953951"/>
            <a:ext cx="6392907" cy="5533134"/>
            <a:chOff x="312470" y="958334"/>
            <a:chExt cx="6127407" cy="48896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98AE4F-9FEB-4495-826A-FEAC7D893AB0}"/>
                </a:ext>
              </a:extLst>
            </p:cNvPr>
            <p:cNvGrpSpPr/>
            <p:nvPr/>
          </p:nvGrpSpPr>
          <p:grpSpPr>
            <a:xfrm>
              <a:off x="312470" y="1143000"/>
              <a:ext cx="6127407" cy="4704947"/>
              <a:chOff x="312470" y="1143000"/>
              <a:chExt cx="6127407" cy="470494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6A96697-7B2D-4833-8693-5FDE94F9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877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C5639-7869-4893-A766-C22C38C2F86E}"/>
                  </a:ext>
                </a:extLst>
              </p:cNvPr>
              <p:cNvSpPr txBox="1"/>
              <p:nvPr/>
            </p:nvSpPr>
            <p:spPr>
              <a:xfrm>
                <a:off x="2830665" y="5521569"/>
                <a:ext cx="1075808" cy="326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Predicted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2ACE9F-A348-4D87-B846-A92A4A0790DE}"/>
                  </a:ext>
                </a:extLst>
              </p:cNvPr>
              <p:cNvSpPr txBox="1"/>
              <p:nvPr/>
            </p:nvSpPr>
            <p:spPr>
              <a:xfrm rot="16200000">
                <a:off x="-318827" y="3088886"/>
                <a:ext cx="1616588" cy="35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Really happened</a:t>
                </a:r>
                <a:endParaRPr lang="zh-CN" altLang="en-US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8841D7-DEDE-4988-A78E-06F6E0808897}"/>
                </a:ext>
              </a:extLst>
            </p:cNvPr>
            <p:cNvSpPr txBox="1"/>
            <p:nvPr/>
          </p:nvSpPr>
          <p:spPr>
            <a:xfrm>
              <a:off x="983898" y="958334"/>
              <a:ext cx="1802539" cy="57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0.23</a:t>
              </a:r>
            </a:p>
            <a:p>
              <a:r>
                <a:rPr lang="en-US" altLang="zh-CN" dirty="0"/>
                <a:t>p=1.774e-25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B77EB8-E924-4859-B6EC-879FF11ABBCD}"/>
              </a:ext>
            </a:extLst>
          </p:cNvPr>
          <p:cNvGrpSpPr/>
          <p:nvPr/>
        </p:nvGrpSpPr>
        <p:grpSpPr>
          <a:xfrm>
            <a:off x="5964267" y="1134236"/>
            <a:ext cx="6127630" cy="4666789"/>
            <a:chOff x="5964266" y="1134235"/>
            <a:chExt cx="6127630" cy="46667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93FF0B-DE16-4F7C-9728-5EC1728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896" y="1134235"/>
              <a:ext cx="6096000" cy="4572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5C0629-BDB9-436B-860E-BC6FB771B3EA}"/>
                </a:ext>
              </a:extLst>
            </p:cNvPr>
            <p:cNvSpPr txBox="1"/>
            <p:nvPr/>
          </p:nvSpPr>
          <p:spPr>
            <a:xfrm>
              <a:off x="8443610" y="5431692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PolII</a:t>
              </a:r>
              <a:r>
                <a:rPr lang="en-US" altLang="zh-CN" dirty="0"/>
                <a:t> </a:t>
              </a:r>
              <a:r>
                <a:rPr lang="en-US" altLang="zh-CN" dirty="0" err="1"/>
                <a:t>ChIP</a:t>
              </a:r>
              <a:r>
                <a:rPr lang="en-US" altLang="zh-CN" dirty="0"/>
                <a:t>-seq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E9E793-A492-4609-BCE3-DF31FBEAAEE8}"/>
                </a:ext>
              </a:extLst>
            </p:cNvPr>
            <p:cNvSpPr txBox="1"/>
            <p:nvPr/>
          </p:nvSpPr>
          <p:spPr>
            <a:xfrm rot="16200000">
              <a:off x="5234258" y="3155462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Really happened</a:t>
              </a:r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99639-8E10-440E-8D43-95A0A83D33FD}"/>
              </a:ext>
            </a:extLst>
          </p:cNvPr>
          <p:cNvSpPr txBox="1"/>
          <p:nvPr/>
        </p:nvSpPr>
        <p:spPr>
          <a:xfrm>
            <a:off x="6685193" y="991157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</a:t>
            </a:r>
          </a:p>
          <a:p>
            <a:r>
              <a:rPr lang="en-US" altLang="zh-CN" dirty="0"/>
              <a:t>p=1.774e-25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8634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AF8C4-3FAF-4092-8BE1-6DCBA6C22762}"/>
              </a:ext>
            </a:extLst>
          </p:cNvPr>
          <p:cNvSpPr txBox="1"/>
          <p:nvPr/>
        </p:nvSpPr>
        <p:spPr>
          <a:xfrm>
            <a:off x="4036496" y="318525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9AF4E-5DA6-4BE2-87F5-95B6984A661E}"/>
              </a:ext>
            </a:extLst>
          </p:cNvPr>
          <p:cNvSpPr txBox="1"/>
          <p:nvPr/>
        </p:nvSpPr>
        <p:spPr>
          <a:xfrm>
            <a:off x="1165411" y="4881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 </a:t>
            </a:r>
            <a:r>
              <a:rPr lang="en-US" altLang="zh-CN" dirty="0" err="1"/>
              <a:t>freq</a:t>
            </a:r>
            <a:r>
              <a:rPr lang="en-US" altLang="zh-CN" dirty="0"/>
              <a:t> in intron is lower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053FA-8454-457F-A4BE-80F341D8DCBB}"/>
              </a:ext>
            </a:extLst>
          </p:cNvPr>
          <p:cNvSpPr txBox="1"/>
          <p:nvPr/>
        </p:nvSpPr>
        <p:spPr>
          <a:xfrm>
            <a:off x="878315" y="1192306"/>
            <a:ext cx="4136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Tbb</a:t>
            </a:r>
            <a:r>
              <a:rPr lang="en-US" altLang="zh-CN" dirty="0"/>
              <a:t> : total mutation </a:t>
            </a:r>
            <a:r>
              <a:rPr lang="en-US" altLang="zh-CN" dirty="0" err="1"/>
              <a:t>snp</a:t>
            </a:r>
            <a:r>
              <a:rPr lang="en-US" altLang="zh-CN" dirty="0"/>
              <a:t>: 184594</a:t>
            </a:r>
          </a:p>
          <a:p>
            <a:r>
              <a:rPr lang="en-US" altLang="zh-CN" dirty="0"/>
              <a:t>          intron variant:  7225</a:t>
            </a:r>
          </a:p>
          <a:p>
            <a:r>
              <a:rPr lang="en-US" altLang="zh-CN" dirty="0"/>
              <a:t>         total intron length: 13780055</a:t>
            </a:r>
          </a:p>
          <a:p>
            <a:r>
              <a:rPr lang="en-US" altLang="zh-CN" dirty="0"/>
              <a:t>         predict to have 25196.8 mutations</a:t>
            </a:r>
          </a:p>
          <a:p>
            <a:r>
              <a:rPr lang="en-US" altLang="zh-CN" dirty="0"/>
              <a:t>         so why?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472C7D-09BC-45DA-A14F-6B9D1150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9" y="3004486"/>
            <a:ext cx="4412362" cy="332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090067-0BB5-469A-B687-D987EC45E3CE}"/>
              </a:ext>
            </a:extLst>
          </p:cNvPr>
          <p:cNvSpPr txBox="1"/>
          <p:nvPr/>
        </p:nvSpPr>
        <p:spPr>
          <a:xfrm>
            <a:off x="1825083" y="6185212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</a:t>
            </a:r>
            <a:r>
              <a:rPr lang="en-US" altLang="zh-CN" dirty="0"/>
              <a:t> I </a:t>
            </a:r>
            <a:r>
              <a:rPr lang="en-US" altLang="zh-CN" dirty="0" err="1"/>
              <a:t>kde</a:t>
            </a:r>
            <a:r>
              <a:rPr lang="en-US" altLang="zh-CN" dirty="0"/>
              <a:t>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5317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45C8B67-FBD0-402A-B376-9CA84871B0F1}"/>
              </a:ext>
            </a:extLst>
          </p:cNvPr>
          <p:cNvGrpSpPr/>
          <p:nvPr/>
        </p:nvGrpSpPr>
        <p:grpSpPr>
          <a:xfrm>
            <a:off x="7361382" y="1517297"/>
            <a:ext cx="7899169" cy="3082412"/>
            <a:chOff x="6096000" y="1930970"/>
            <a:chExt cx="9326412" cy="4585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34FE1D-DDC5-4CE2-BA9D-778BA241F45F}"/>
                </a:ext>
              </a:extLst>
            </p:cNvPr>
            <p:cNvSpPr/>
            <p:nvPr/>
          </p:nvSpPr>
          <p:spPr>
            <a:xfrm>
              <a:off x="6472517" y="3870512"/>
              <a:ext cx="1461247" cy="883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DCD9829-D6AA-4319-8AF4-7B98E3ADAF8E}"/>
                </a:ext>
              </a:extLst>
            </p:cNvPr>
            <p:cNvCxnSpPr/>
            <p:nvPr/>
          </p:nvCxnSpPr>
          <p:spPr>
            <a:xfrm>
              <a:off x="6096000" y="4312024"/>
              <a:ext cx="2106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CBBBA0-E480-4D8F-B5B0-2E3BBB77C577}"/>
                </a:ext>
              </a:extLst>
            </p:cNvPr>
            <p:cNvSpPr txBox="1"/>
            <p:nvPr/>
          </p:nvSpPr>
          <p:spPr>
            <a:xfrm>
              <a:off x="8202706" y="3537272"/>
              <a:ext cx="2867725" cy="549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0.00306919244550399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2FD308-AC5A-4491-9C19-A3E7A9CAFAE5}"/>
                </a:ext>
              </a:extLst>
            </p:cNvPr>
            <p:cNvSpPr txBox="1"/>
            <p:nvPr/>
          </p:nvSpPr>
          <p:spPr>
            <a:xfrm>
              <a:off x="8086166" y="4514172"/>
              <a:ext cx="6096000" cy="549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0.00016339201829990605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A0F0E4-B2C3-49A1-88F0-E5F2991C2AF5}"/>
                </a:ext>
              </a:extLst>
            </p:cNvPr>
            <p:cNvSpPr txBox="1"/>
            <p:nvPr/>
          </p:nvSpPr>
          <p:spPr>
            <a:xfrm>
              <a:off x="8241685" y="4043767"/>
              <a:ext cx="7180727" cy="549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0.0004136708362060475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2B46A40-425F-425A-967E-95214C993D8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7203140" y="1930970"/>
              <a:ext cx="1" cy="1939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9D8D88-2AA7-47C0-B6D1-E5A7F1CBE4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203141" y="4753536"/>
              <a:ext cx="0" cy="176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C6AC4-128E-4DA3-A542-CC0269E149BC}"/>
                </a:ext>
              </a:extLst>
            </p:cNvPr>
            <p:cNvCxnSpPr/>
            <p:nvPr/>
          </p:nvCxnSpPr>
          <p:spPr>
            <a:xfrm>
              <a:off x="7050740" y="193097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8CF1F7-E4A4-4351-A7FB-7BA19932CA1C}"/>
                </a:ext>
              </a:extLst>
            </p:cNvPr>
            <p:cNvCxnSpPr/>
            <p:nvPr/>
          </p:nvCxnSpPr>
          <p:spPr>
            <a:xfrm>
              <a:off x="7050740" y="6516668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851532F-E04A-4CD8-AB39-2BD1C13CD786}"/>
              </a:ext>
            </a:extLst>
          </p:cNvPr>
          <p:cNvSpPr txBox="1"/>
          <p:nvPr/>
        </p:nvSpPr>
        <p:spPr>
          <a:xfrm>
            <a:off x="6404333" y="6165814"/>
            <a:ext cx="806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Middle:7564460, low: 3760398, high: 3747572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F9F19-9C52-4C32-B46A-D8AA2B2D5406}"/>
              </a:ext>
            </a:extLst>
          </p:cNvPr>
          <p:cNvSpPr/>
          <p:nvPr/>
        </p:nvSpPr>
        <p:spPr>
          <a:xfrm>
            <a:off x="7121236" y="1440874"/>
            <a:ext cx="258156" cy="3158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B3ABE-AB1C-4CE4-B137-C87FCD5B24CB}"/>
              </a:ext>
            </a:extLst>
          </p:cNvPr>
          <p:cNvSpPr txBox="1"/>
          <p:nvPr/>
        </p:nvSpPr>
        <p:spPr>
          <a:xfrm>
            <a:off x="6382557" y="285965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C62F1F-9D60-4620-A3FC-BD1AAE445F16}"/>
              </a:ext>
            </a:extLst>
          </p:cNvPr>
          <p:cNvSpPr txBox="1"/>
          <p:nvPr/>
        </p:nvSpPr>
        <p:spPr>
          <a:xfrm>
            <a:off x="8888251" y="8913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 outliers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928DBB-F537-4474-9211-CD01D0B1693A}"/>
              </a:ext>
            </a:extLst>
          </p:cNvPr>
          <p:cNvSpPr txBox="1"/>
          <p:nvPr/>
        </p:nvSpPr>
        <p:spPr>
          <a:xfrm>
            <a:off x="8514630" y="190676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 * </a:t>
            </a:r>
            <a:r>
              <a:rPr lang="en-US" altLang="zh-CN" dirty="0" err="1"/>
              <a:t>IQR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671131-DFB7-425E-BCAA-FFC6C5F35BA7}"/>
              </a:ext>
            </a:extLst>
          </p:cNvPr>
          <p:cNvSpPr/>
          <p:nvPr/>
        </p:nvSpPr>
        <p:spPr>
          <a:xfrm>
            <a:off x="8223200" y="1298900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E0C67BD-86D6-4F7C-ADA2-38BF4E956D54}"/>
              </a:ext>
            </a:extLst>
          </p:cNvPr>
          <p:cNvSpPr/>
          <p:nvPr/>
        </p:nvSpPr>
        <p:spPr>
          <a:xfrm>
            <a:off x="8223200" y="1037913"/>
            <a:ext cx="151789" cy="151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1983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1DE2B-E03A-481A-9CB0-B1D0C2E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24"/>
            <a:ext cx="12192000" cy="6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9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1EE90-8475-45D4-BBC9-5B79816EF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61" t="3647" r="5766"/>
          <a:stretch/>
        </p:blipFill>
        <p:spPr>
          <a:xfrm>
            <a:off x="125505" y="251012"/>
            <a:ext cx="1189616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89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1057E-15C2-4A90-971E-7134918D809B}"/>
              </a:ext>
            </a:extLst>
          </p:cNvPr>
          <p:cNvGrpSpPr/>
          <p:nvPr/>
        </p:nvGrpSpPr>
        <p:grpSpPr>
          <a:xfrm>
            <a:off x="0" y="839757"/>
            <a:ext cx="12192000" cy="4245320"/>
            <a:chOff x="0" y="839756"/>
            <a:chExt cx="12192000" cy="4245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0A424D-0A54-9635-FC9D-DCF8B28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0183"/>
              <a:ext cx="12192000" cy="1435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248DBA-75F7-C84B-4294-4EB38F76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5" y="3577469"/>
              <a:ext cx="12131893" cy="15076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5AF1ED-FCAB-D651-0851-9BED55F0318B}"/>
                </a:ext>
              </a:extLst>
            </p:cNvPr>
            <p:cNvSpPr txBox="1"/>
            <p:nvPr/>
          </p:nvSpPr>
          <p:spPr>
            <a:xfrm>
              <a:off x="10422294" y="2574475"/>
              <a:ext cx="81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73481-3CCB-BAF5-7E4E-AD302067755B}"/>
                </a:ext>
              </a:extLst>
            </p:cNvPr>
            <p:cNvSpPr txBox="1"/>
            <p:nvPr/>
          </p:nvSpPr>
          <p:spPr>
            <a:xfrm>
              <a:off x="10016412" y="3810538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7bp C/G only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80ACC8-EAFD-9002-263E-C8C325F3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" y="839756"/>
              <a:ext cx="12052584" cy="13304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1E6791-7D37-9913-A06D-09444CF23787}"/>
                </a:ext>
              </a:extLst>
            </p:cNvPr>
            <p:cNvSpPr txBox="1"/>
            <p:nvPr/>
          </p:nvSpPr>
          <p:spPr>
            <a:xfrm>
              <a:off x="10016412" y="1005137"/>
              <a:ext cx="149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5bp C/G only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001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AEF54E-233A-47B8-9017-28E4068E1F88}"/>
              </a:ext>
            </a:extLst>
          </p:cNvPr>
          <p:cNvSpPr txBox="1"/>
          <p:nvPr/>
        </p:nvSpPr>
        <p:spPr>
          <a:xfrm>
            <a:off x="-3213070" y="400278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/>
              <a:t>Toy data</a:t>
            </a:r>
            <a:r>
              <a:rPr lang="ja-JP" altLang="en-US" b="1" dirty="0"/>
              <a:t>：</a:t>
            </a:r>
            <a:r>
              <a:rPr lang="en-US" altLang="zh-CN" b="1" dirty="0"/>
              <a:t>Che-3, osm-3, unc-89, let-418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C42401-8F33-4420-AEE9-40721D4B3195}"/>
              </a:ext>
            </a:extLst>
          </p:cNvPr>
          <p:cNvGrpSpPr/>
          <p:nvPr/>
        </p:nvGrpSpPr>
        <p:grpSpPr>
          <a:xfrm>
            <a:off x="1144308" y="1749846"/>
            <a:ext cx="11783963" cy="1625886"/>
            <a:chOff x="1022554" y="1033459"/>
            <a:chExt cx="11783963" cy="1625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D845D0-FEF6-4D7B-95BF-A36AE29156E5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9954F9-ED76-4596-8A42-1179F8EE1868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BC355A-C42D-4ECA-A45F-78B6F1D97B64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A86C67-FE18-4560-965D-7268D8985E88}"/>
                </a:ext>
              </a:extLst>
            </p:cNvPr>
            <p:cNvSpPr txBox="1"/>
            <p:nvPr/>
          </p:nvSpPr>
          <p:spPr>
            <a:xfrm>
              <a:off x="4832555" y="1033459"/>
              <a:ext cx="151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D3A087-D0ED-45F2-8CC1-FBF72E314DD4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6D022A-ABF2-44F5-937E-3D1F9C17B73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247F8F-BC59-417B-9EA9-7B224F677A83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0B059A-D0A7-482C-9F45-49425A3DECF2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4FA13-6000-447D-B54B-8E8728BE0FB6}"/>
                </a:ext>
              </a:extLst>
            </p:cNvPr>
            <p:cNvSpPr txBox="1"/>
            <p:nvPr/>
          </p:nvSpPr>
          <p:spPr>
            <a:xfrm>
              <a:off x="5067828" y="1402791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95000</a:t>
              </a:r>
            </a:p>
            <a:p>
              <a:r>
                <a:rPr lang="en-GB" altLang="zh-CN" dirty="0"/>
                <a:t>98000</a:t>
              </a:r>
            </a:p>
            <a:p>
              <a:r>
                <a:rPr lang="en-GB" altLang="zh-CN" dirty="0"/>
                <a:t>43000</a:t>
              </a:r>
            </a:p>
            <a:p>
              <a:r>
                <a:rPr lang="en-GB" altLang="zh-CN" dirty="0"/>
                <a:t>175000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911E825-82E8-4EED-9605-86B65788D028}"/>
                </a:ext>
              </a:extLst>
            </p:cNvPr>
            <p:cNvSpPr txBox="1"/>
            <p:nvPr/>
          </p:nvSpPr>
          <p:spPr>
            <a:xfrm>
              <a:off x="7053170" y="1409400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26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5</a:t>
              </a:r>
            </a:p>
            <a:p>
              <a:r>
                <a:rPr lang="en-GB" altLang="zh-CN" dirty="0"/>
                <a:t>3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E88C46-57CA-4B7F-AFDC-B65119C0F596}"/>
                </a:ext>
              </a:extLst>
            </p:cNvPr>
            <p:cNvSpPr txBox="1"/>
            <p:nvPr/>
          </p:nvSpPr>
          <p:spPr>
            <a:xfrm>
              <a:off x="8272753" y="1402789"/>
              <a:ext cx="3064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6</a:t>
              </a:r>
            </a:p>
            <a:p>
              <a:r>
                <a:rPr lang="en-GB" altLang="zh-CN" dirty="0"/>
                <a:t>2</a:t>
              </a:r>
            </a:p>
            <a:p>
              <a:r>
                <a:rPr lang="en-GB" altLang="zh-CN" dirty="0"/>
                <a:t>1</a:t>
              </a:r>
            </a:p>
            <a:p>
              <a:r>
                <a:rPr lang="en-GB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20D7B1-F3D1-49BF-A9EF-3335945554B5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BE3FF-5434-4689-8A22-CA9DB9F1A3A2}"/>
                </a:ext>
              </a:extLst>
            </p:cNvPr>
            <p:cNvSpPr txBox="1"/>
            <p:nvPr/>
          </p:nvSpPr>
          <p:spPr>
            <a:xfrm>
              <a:off x="9281343" y="1402788"/>
              <a:ext cx="4283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33</a:t>
              </a:r>
            </a:p>
            <a:p>
              <a:r>
                <a:rPr lang="en-GB" altLang="zh-CN" dirty="0"/>
                <a:t>32</a:t>
              </a:r>
            </a:p>
            <a:p>
              <a:r>
                <a:rPr lang="en-GB" altLang="zh-CN" dirty="0"/>
                <a:t>16</a:t>
              </a:r>
            </a:p>
            <a:p>
              <a:r>
                <a:rPr lang="en-GB" altLang="zh-CN" dirty="0"/>
                <a:t>45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7F395F-26A3-4668-B43C-65895295FAD8}"/>
                </a:ext>
              </a:extLst>
            </p:cNvPr>
            <p:cNvSpPr txBox="1"/>
            <p:nvPr/>
          </p:nvSpPr>
          <p:spPr>
            <a:xfrm>
              <a:off x="10304516" y="1402787"/>
              <a:ext cx="77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1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0 (+1)</a:t>
              </a:r>
            </a:p>
            <a:p>
              <a:r>
                <a:rPr lang="en-GB" altLang="zh-CN" dirty="0"/>
                <a:t>1 (+1)</a:t>
              </a:r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CE3B3-F47A-4B9F-9F59-123510D624D0}"/>
              </a:ext>
            </a:extLst>
          </p:cNvPr>
          <p:cNvSpPr txBox="1"/>
          <p:nvPr/>
        </p:nvSpPr>
        <p:spPr>
          <a:xfrm>
            <a:off x="1144307" y="366978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1. normalization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/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𝑠𝑛𝑝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30415-491D-448D-88ED-3CA3139B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0" y="4509856"/>
                <a:ext cx="2685607" cy="124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72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5AE4B-64FE-40FE-801B-EC0D015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415738"/>
            <a:ext cx="4689942" cy="215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92A809-5BED-4AE7-81A8-6CC773D88C14}"/>
              </a:ext>
            </a:extLst>
          </p:cNvPr>
          <p:cNvSpPr txBox="1"/>
          <p:nvPr/>
        </p:nvSpPr>
        <p:spPr>
          <a:xfrm>
            <a:off x="3031551" y="270841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BCF694-1890-46FD-BB29-3EE313A8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1" y="415739"/>
            <a:ext cx="4903437" cy="21582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13E3E7-DE29-454E-B89A-0AA2FC9918D6}"/>
              </a:ext>
            </a:extLst>
          </p:cNvPr>
          <p:cNvSpPr txBox="1"/>
          <p:nvPr/>
        </p:nvSpPr>
        <p:spPr>
          <a:xfrm>
            <a:off x="8518521" y="26754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AB8D0-6AFD-4B21-B6A7-18A5EEFF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" y="3336271"/>
            <a:ext cx="5021476" cy="21582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1CCE13-97B5-474D-AC35-9C5AB8B3B724}"/>
              </a:ext>
            </a:extLst>
          </p:cNvPr>
          <p:cNvSpPr txBox="1"/>
          <p:nvPr/>
        </p:nvSpPr>
        <p:spPr>
          <a:xfrm>
            <a:off x="3031551" y="584498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81189E-6A00-4DA7-8DC8-C3FDE58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44" y="3336272"/>
            <a:ext cx="5030074" cy="21582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F83E9B-C87E-4C22-9B4C-3B56D830EE45}"/>
              </a:ext>
            </a:extLst>
          </p:cNvPr>
          <p:cNvSpPr txBox="1"/>
          <p:nvPr/>
        </p:nvSpPr>
        <p:spPr>
          <a:xfrm>
            <a:off x="8693408" y="5812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2899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ECBF2-7FA7-41A1-9A66-310F57B3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2" y="71717"/>
            <a:ext cx="1110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4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AAC67F-1AB9-442F-BC67-188F910937E5}"/>
              </a:ext>
            </a:extLst>
          </p:cNvPr>
          <p:cNvGrpSpPr/>
          <p:nvPr/>
        </p:nvGrpSpPr>
        <p:grpSpPr>
          <a:xfrm>
            <a:off x="6113930" y="815326"/>
            <a:ext cx="5925912" cy="4444434"/>
            <a:chOff x="6113930" y="815326"/>
            <a:chExt cx="5925912" cy="44444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F0BA9-9484-4F7E-BFE6-9906CC43242D}"/>
                </a:ext>
              </a:extLst>
            </p:cNvPr>
            <p:cNvGrpSpPr/>
            <p:nvPr/>
          </p:nvGrpSpPr>
          <p:grpSpPr>
            <a:xfrm>
              <a:off x="6113930" y="815326"/>
              <a:ext cx="5925912" cy="4444434"/>
              <a:chOff x="6113930" y="815326"/>
              <a:chExt cx="5925912" cy="444443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A0CD95E-97CF-4557-9952-54F6641B4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3930" y="815326"/>
                <a:ext cx="5925912" cy="4444434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927D7EF-BDDB-4851-9A9F-4C8BB9063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141" y="4565995"/>
                <a:ext cx="4634753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0329B2-E0F3-4886-8527-771395E50EFC}"/>
                </a:ext>
              </a:extLst>
            </p:cNvPr>
            <p:cNvSpPr txBox="1"/>
            <p:nvPr/>
          </p:nvSpPr>
          <p:spPr>
            <a:xfrm>
              <a:off x="6822141" y="946805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Tbb</a:t>
              </a:r>
              <a:r>
                <a:rPr lang="en-US" altLang="zh-CN" dirty="0"/>
                <a:t>-data with </a:t>
              </a:r>
              <a:r>
                <a:rPr lang="en-US" altLang="zh-CN" dirty="0" err="1"/>
                <a:t>tbb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1715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6DCC7-33F3-4DDC-A53F-123662C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4" y="186409"/>
            <a:ext cx="6102792" cy="3320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CCF3E-CCE1-4BD5-8122-B4D78520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0"/>
            <a:ext cx="5576734" cy="3621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55042-8978-4B3D-A30A-53261686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1304" y="3092824"/>
            <a:ext cx="7569777" cy="3765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28DCD-AD71-4252-8F91-D49FC34B0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936"/>
          <a:stretch/>
        </p:blipFill>
        <p:spPr>
          <a:xfrm>
            <a:off x="6087276" y="3429000"/>
            <a:ext cx="5728895" cy="33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3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87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911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427663" y="1335397"/>
            <a:ext cx="4937439" cy="3794705"/>
            <a:chOff x="151830" y="761513"/>
            <a:chExt cx="6519904" cy="532440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151830" y="769408"/>
              <a:ext cx="6519904" cy="5316507"/>
              <a:chOff x="1746464" y="742950"/>
              <a:chExt cx="7062044" cy="555397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89" y="5930385"/>
                <a:ext cx="515403" cy="366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434233" y="3282106"/>
                <a:ext cx="918249" cy="29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786489" y="761513"/>
              <a:ext cx="1266936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96000" y="1205626"/>
            <a:ext cx="5016759" cy="39357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9953717" y="93959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280412" y="488004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719353" y="291360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0079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8D8EA3-BE80-4F80-A9B1-586F427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6" y="1705256"/>
            <a:ext cx="7581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81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50AF2-FE94-4EAD-BA18-487CC42D8AE1}"/>
              </a:ext>
            </a:extLst>
          </p:cNvPr>
          <p:cNvGrpSpPr/>
          <p:nvPr/>
        </p:nvGrpSpPr>
        <p:grpSpPr>
          <a:xfrm>
            <a:off x="1039499" y="339946"/>
            <a:ext cx="10113003" cy="5362327"/>
            <a:chOff x="1129545" y="357875"/>
            <a:chExt cx="10113003" cy="53623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524BDD-4468-41CC-A165-92ED38111CF9}"/>
                </a:ext>
              </a:extLst>
            </p:cNvPr>
            <p:cNvGrpSpPr/>
            <p:nvPr/>
          </p:nvGrpSpPr>
          <p:grpSpPr>
            <a:xfrm>
              <a:off x="1129545" y="357875"/>
              <a:ext cx="10113003" cy="2788538"/>
              <a:chOff x="1165403" y="97899"/>
              <a:chExt cx="10113003" cy="27885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292B93-B2BB-4C59-BFE0-BF2DB502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8952" y="184856"/>
                <a:ext cx="3461956" cy="261462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2E5521-F224-4BF6-B1D3-4A0E757BB3B4}"/>
                  </a:ext>
                </a:extLst>
              </p:cNvPr>
              <p:cNvSpPr txBox="1"/>
              <p:nvPr/>
            </p:nvSpPr>
            <p:spPr>
              <a:xfrm>
                <a:off x="4627359" y="25371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-code</a:t>
                </a:r>
                <a:endParaRPr lang="zh-CN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64B16C-4273-4A99-9645-648E107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0578" y="108876"/>
                <a:ext cx="3577828" cy="269060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778B1D-32E7-4545-AC03-8E3F2F4BD3FA}"/>
                  </a:ext>
                </a:extLst>
              </p:cNvPr>
              <p:cNvSpPr txBox="1"/>
              <p:nvPr/>
            </p:nvSpPr>
            <p:spPr>
              <a:xfrm>
                <a:off x="8007516" y="253714"/>
                <a:ext cx="3106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-nuclear envelope</a:t>
                </a:r>
              </a:p>
              <a:p>
                <a:r>
                  <a:rPr lang="en-US" altLang="zh-CN" dirty="0"/>
                  <a:t> interaction</a:t>
                </a:r>
                <a:endParaRPr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EFF0854-A69F-4E5E-B7A9-02BAAA4F8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5403" y="97899"/>
                <a:ext cx="3461956" cy="2788538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89C106-DE49-4D49-8101-EEF44613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154" y="3105578"/>
              <a:ext cx="3325129" cy="250217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E98E1A-E84E-47DF-8DB0-626B4EF438AF}"/>
                </a:ext>
              </a:extLst>
            </p:cNvPr>
            <p:cNvSpPr txBox="1"/>
            <p:nvPr/>
          </p:nvSpPr>
          <p:spPr>
            <a:xfrm>
              <a:off x="1393342" y="3169212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-Centrosome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EC0904-E167-4BDD-9754-346EE11D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5465" y="2931664"/>
              <a:ext cx="3726065" cy="278853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77D20D-69A9-49A0-BC1D-A11CA5839F21}"/>
                </a:ext>
              </a:extLst>
            </p:cNvPr>
            <p:cNvSpPr txBox="1"/>
            <p:nvPr/>
          </p:nvSpPr>
          <p:spPr>
            <a:xfrm>
              <a:off x="4864717" y="3157329"/>
              <a:ext cx="310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-His-27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549991-1A0D-45CB-8985-3956D0F3D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547" y="2951157"/>
            <a:ext cx="3726078" cy="2775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82A767-CC12-4601-979E-549D8D2852A7}"/>
              </a:ext>
            </a:extLst>
          </p:cNvPr>
          <p:cNvSpPr txBox="1"/>
          <p:nvPr/>
        </p:nvSpPr>
        <p:spPr>
          <a:xfrm>
            <a:off x="7930463" y="3157858"/>
            <a:ext cx="31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-His-27(only)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BEE72-A570-45F7-BF00-B6FD6041EE4F}"/>
              </a:ext>
            </a:extLst>
          </p:cNvPr>
          <p:cNvSpPr txBox="1"/>
          <p:nvPr/>
        </p:nvSpPr>
        <p:spPr>
          <a:xfrm>
            <a:off x="3332768" y="5702273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</a:t>
            </a:r>
            <a:r>
              <a:rPr lang="en-US" altLang="zh-CN" dirty="0" err="1"/>
              <a:t>freq</a:t>
            </a:r>
            <a:r>
              <a:rPr lang="en-US" altLang="zh-CN" dirty="0"/>
              <a:t> formation need at least one set of these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3145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D7008-EE0D-4D4A-A822-9E78B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91" y="340333"/>
            <a:ext cx="3580516" cy="288403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F01FF10-B654-47A7-ADFF-28704FD70EB0}"/>
              </a:ext>
            </a:extLst>
          </p:cNvPr>
          <p:cNvGrpSpPr/>
          <p:nvPr/>
        </p:nvGrpSpPr>
        <p:grpSpPr>
          <a:xfrm>
            <a:off x="4373708" y="388082"/>
            <a:ext cx="3657500" cy="2788538"/>
            <a:chOff x="4373707" y="388082"/>
            <a:chExt cx="3657500" cy="27885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270944-DB8B-4988-B665-F7DFBD39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707" y="388082"/>
              <a:ext cx="3657500" cy="27885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4DC2D-4FBB-4333-B868-CF5D89593E13}"/>
                </a:ext>
              </a:extLst>
            </p:cNvPr>
            <p:cNvSpPr txBox="1"/>
            <p:nvPr/>
          </p:nvSpPr>
          <p:spPr>
            <a:xfrm>
              <a:off x="4742329" y="6185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 All TF binding data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C79758-C001-4827-999E-FA5BC7C6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4" y="135227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74EB4E-D7D3-4E7B-8739-495EE96489D7}"/>
              </a:ext>
            </a:extLst>
          </p:cNvPr>
          <p:cNvGrpSpPr/>
          <p:nvPr/>
        </p:nvGrpSpPr>
        <p:grpSpPr>
          <a:xfrm>
            <a:off x="1042220" y="2917724"/>
            <a:ext cx="11783963" cy="1625885"/>
            <a:chOff x="1022554" y="1033460"/>
            <a:chExt cx="11783963" cy="162588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4F8E1D-CC31-4EFC-9F68-8F3357BD4368}"/>
                </a:ext>
              </a:extLst>
            </p:cNvPr>
            <p:cNvSpPr txBox="1"/>
            <p:nvPr/>
          </p:nvSpPr>
          <p:spPr>
            <a:xfrm>
              <a:off x="1022554" y="1459016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Che-3</a:t>
              </a:r>
              <a:r>
                <a:rPr lang="ja-JP" altLang="en-US" dirty="0"/>
                <a:t>　</a:t>
              </a:r>
              <a:endParaRPr lang="en-US" altLang="zh-CN" dirty="0"/>
            </a:p>
            <a:p>
              <a:r>
                <a:rPr lang="en-US" altLang="zh-CN" dirty="0"/>
                <a:t>osm-3</a:t>
              </a:r>
            </a:p>
            <a:p>
              <a:r>
                <a:rPr lang="en-US" altLang="zh-CN" dirty="0"/>
                <a:t>unc-89</a:t>
              </a:r>
            </a:p>
            <a:p>
              <a:r>
                <a:rPr lang="en-US" altLang="zh-CN" dirty="0"/>
                <a:t>let-418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082445-D879-483C-9E9D-FA944E4E333C}"/>
                </a:ext>
              </a:extLst>
            </p:cNvPr>
            <p:cNvSpPr txBox="1"/>
            <p:nvPr/>
          </p:nvSpPr>
          <p:spPr>
            <a:xfrm>
              <a:off x="1120878" y="103346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gene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0CF09-D869-4ED2-ABB5-2D0A3EAB7365}"/>
                </a:ext>
              </a:extLst>
            </p:cNvPr>
            <p:cNvSpPr txBox="1"/>
            <p:nvPr/>
          </p:nvSpPr>
          <p:spPr>
            <a:xfrm>
              <a:off x="2443317" y="1033460"/>
              <a:ext cx="14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Sample size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ADD8E3-747E-43B1-8317-CC2B9A253952}"/>
                </a:ext>
              </a:extLst>
            </p:cNvPr>
            <p:cNvSpPr txBox="1"/>
            <p:nvPr/>
          </p:nvSpPr>
          <p:spPr>
            <a:xfrm>
              <a:off x="4657059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SNP number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5ACB81-12DF-46DF-A535-0D95526F32AD}"/>
                </a:ext>
              </a:extLst>
            </p:cNvPr>
            <p:cNvSpPr txBox="1"/>
            <p:nvPr/>
          </p:nvSpPr>
          <p:spPr>
            <a:xfrm>
              <a:off x="6784258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a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9D1A34-B7E6-435B-914D-850CED5F8481}"/>
                </a:ext>
              </a:extLst>
            </p:cNvPr>
            <p:cNvSpPr txBox="1"/>
            <p:nvPr/>
          </p:nvSpPr>
          <p:spPr>
            <a:xfrm>
              <a:off x="7978877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b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722FF-8141-4E1A-A729-62EFCD4D3CFE}"/>
                </a:ext>
              </a:extLst>
            </p:cNvPr>
            <p:cNvSpPr txBox="1"/>
            <p:nvPr/>
          </p:nvSpPr>
          <p:spPr>
            <a:xfrm>
              <a:off x="9035845" y="1033460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c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B0622B8-448D-4096-8E1C-143C073F60ED}"/>
                </a:ext>
              </a:extLst>
            </p:cNvPr>
            <p:cNvSpPr txBox="1"/>
            <p:nvPr/>
          </p:nvSpPr>
          <p:spPr>
            <a:xfrm>
              <a:off x="2875935" y="1402792"/>
              <a:ext cx="5501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95</a:t>
              </a:r>
            </a:p>
            <a:p>
              <a:r>
                <a:rPr lang="en-GB" altLang="zh-CN" dirty="0"/>
                <a:t>98</a:t>
              </a:r>
            </a:p>
            <a:p>
              <a:r>
                <a:rPr lang="en-GB" altLang="zh-CN" dirty="0"/>
                <a:t>43</a:t>
              </a:r>
            </a:p>
            <a:p>
              <a:r>
                <a:rPr lang="en-GB" altLang="zh-CN" dirty="0"/>
                <a:t>175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8594B8-D8DF-41A3-8F75-CD51ED1EBAD2}"/>
                </a:ext>
              </a:extLst>
            </p:cNvPr>
            <p:cNvSpPr txBox="1"/>
            <p:nvPr/>
          </p:nvSpPr>
          <p:spPr>
            <a:xfrm>
              <a:off x="6887194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0.391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ECB91-3C9E-45A3-9349-99D200AA2D75}"/>
                </a:ext>
              </a:extLst>
            </p:cNvPr>
            <p:cNvSpPr txBox="1"/>
            <p:nvPr/>
          </p:nvSpPr>
          <p:spPr>
            <a:xfrm>
              <a:off x="803702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2.129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</a:p>
            <a:p>
              <a:r>
                <a:rPr lang="en-GB" altLang="zh-CN" dirty="0"/>
                <a:t>    -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5E5836-6BFA-4B6C-9C80-9D0421AD6DF4}"/>
                </a:ext>
              </a:extLst>
            </p:cNvPr>
            <p:cNvSpPr txBox="1"/>
            <p:nvPr/>
          </p:nvSpPr>
          <p:spPr>
            <a:xfrm>
              <a:off x="10092813" y="1040068"/>
              <a:ext cx="271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Gene d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C570AE-797A-437E-9753-986E3356A64F}"/>
                </a:ext>
              </a:extLst>
            </p:cNvPr>
            <p:cNvSpPr txBox="1"/>
            <p:nvPr/>
          </p:nvSpPr>
          <p:spPr>
            <a:xfrm>
              <a:off x="9137391" y="140940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7.552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</a:p>
            <a:p>
              <a:r>
                <a:rPr lang="en-GB" altLang="zh-CN" dirty="0"/>
                <a:t>   -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B06687-A54F-4CEB-BA5B-D95F79ECC5E8}"/>
                </a:ext>
              </a:extLst>
            </p:cNvPr>
            <p:cNvSpPr txBox="1"/>
            <p:nvPr/>
          </p:nvSpPr>
          <p:spPr>
            <a:xfrm>
              <a:off x="10278938" y="1402790"/>
              <a:ext cx="6014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  -</a:t>
              </a:r>
            </a:p>
            <a:p>
              <a:r>
                <a:rPr lang="en-GB" altLang="zh-CN" dirty="0"/>
                <a:t>23.5</a:t>
              </a:r>
            </a:p>
            <a:p>
              <a:r>
                <a:rPr lang="en-GB" altLang="zh-CN" dirty="0"/>
                <a:t>  -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/>
              <p:nvPr/>
            </p:nvSpPr>
            <p:spPr>
              <a:xfrm>
                <a:off x="2826161" y="761724"/>
                <a:ext cx="8362950" cy="15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ad>
                        <m:ra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deg>
                        <m:e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g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F4AEF7-7621-4BF0-9000-97501047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61" y="761724"/>
                <a:ext cx="8362950" cy="1569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/>
              <p:nvPr/>
            </p:nvSpPr>
            <p:spPr>
              <a:xfrm>
                <a:off x="868227" y="1239936"/>
                <a:ext cx="1453475" cy="809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F0430E-73D3-4D33-A219-693F485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7" y="1239936"/>
                <a:ext cx="1453475" cy="809902"/>
              </a:xfrm>
              <a:prstGeom prst="rect">
                <a:avLst/>
              </a:prstGeom>
              <a:blipFill>
                <a:blip r:embed="rId3"/>
                <a:stretch>
                  <a:fillRect l="-18828" t="-10526" b="-9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E02757A-122A-4159-B8B8-D2BCECD8C12B}"/>
              </a:ext>
            </a:extLst>
          </p:cNvPr>
          <p:cNvSpPr txBox="1"/>
          <p:nvPr/>
        </p:nvSpPr>
        <p:spPr>
          <a:xfrm>
            <a:off x="3445752" y="334298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 the M score of a gene in different screenings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014486-487C-4447-BC95-DC4F0076F91E}"/>
              </a:ext>
            </a:extLst>
          </p:cNvPr>
          <p:cNvSpPr txBox="1"/>
          <p:nvPr/>
        </p:nvSpPr>
        <p:spPr>
          <a:xfrm>
            <a:off x="1189378" y="5125065"/>
            <a:ext cx="9409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Conclusion:</a:t>
            </a:r>
          </a:p>
          <a:p>
            <a:r>
              <a:rPr lang="en-US" altLang="zh-CN" dirty="0"/>
              <a:t>Gene a and Gene b might be the candidate of che-3 screening, Gene c  and Gene d is a trash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1F51-9D59-44FB-8A16-1D5D9E9E0041}"/>
              </a:ext>
            </a:extLst>
          </p:cNvPr>
          <p:cNvSpPr txBox="1"/>
          <p:nvPr/>
        </p:nvSpPr>
        <p:spPr>
          <a:xfrm>
            <a:off x="4926941" y="3268348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95000</a:t>
            </a:r>
          </a:p>
          <a:p>
            <a:r>
              <a:rPr lang="en-GB" altLang="zh-CN" dirty="0"/>
              <a:t>98000</a:t>
            </a:r>
          </a:p>
          <a:p>
            <a:r>
              <a:rPr lang="en-GB" altLang="zh-CN" dirty="0"/>
              <a:t>43000</a:t>
            </a:r>
          </a:p>
          <a:p>
            <a:r>
              <a:rPr lang="en-GB" altLang="zh-CN" dirty="0"/>
              <a:t>175000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407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BFA943-294E-41B0-8E23-B404E2A6E18E}"/>
              </a:ext>
            </a:extLst>
          </p:cNvPr>
          <p:cNvGrpSpPr/>
          <p:nvPr/>
        </p:nvGrpSpPr>
        <p:grpSpPr>
          <a:xfrm>
            <a:off x="285893" y="1419295"/>
            <a:ext cx="11570173" cy="3562076"/>
            <a:chOff x="285892" y="1419294"/>
            <a:chExt cx="11570173" cy="35620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0D37A-FB04-4994-93C9-E4BE80BFA0A8}"/>
                </a:ext>
              </a:extLst>
            </p:cNvPr>
            <p:cNvGrpSpPr/>
            <p:nvPr/>
          </p:nvGrpSpPr>
          <p:grpSpPr>
            <a:xfrm>
              <a:off x="285892" y="1419294"/>
              <a:ext cx="6342136" cy="2519173"/>
              <a:chOff x="314467" y="1111023"/>
              <a:chExt cx="6342136" cy="25191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618869F-962A-4E65-8C54-63BFBD15C9E5}"/>
                  </a:ext>
                </a:extLst>
              </p:cNvPr>
              <p:cNvGrpSpPr/>
              <p:nvPr/>
            </p:nvGrpSpPr>
            <p:grpSpPr>
              <a:xfrm>
                <a:off x="314467" y="1111023"/>
                <a:ext cx="6342136" cy="2519173"/>
                <a:chOff x="616620" y="1003772"/>
                <a:chExt cx="5866533" cy="2425228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EB3D14D-6937-4685-8F6C-6EC5F6C58F2E}"/>
                    </a:ext>
                  </a:extLst>
                </p:cNvPr>
                <p:cNvGrpSpPr/>
                <p:nvPr/>
              </p:nvGrpSpPr>
              <p:grpSpPr>
                <a:xfrm>
                  <a:off x="616620" y="1003772"/>
                  <a:ext cx="5866533" cy="2425228"/>
                  <a:chOff x="1014205" y="1268683"/>
                  <a:chExt cx="7083201" cy="3036988"/>
                </a:xfrm>
              </p:grpSpPr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F05AB789-5082-4F2E-BB1D-500D5DDD4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6579"/>
                  <a:stretch/>
                </p:blipFill>
                <p:spPr>
                  <a:xfrm>
                    <a:off x="1058431" y="1502684"/>
                    <a:ext cx="7038975" cy="2802987"/>
                  </a:xfrm>
                  <a:prstGeom prst="rect">
                    <a:avLst/>
                  </a:prstGeom>
                </p:spPr>
              </p:pic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B01568E7-BD35-4A40-A7BD-CC5A86CE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8" y="1318018"/>
                    <a:ext cx="949224" cy="4452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/>
                      <a:t>G444E</a:t>
                    </a:r>
                    <a:endParaRPr lang="zh-CN" altLang="en-US" b="1" dirty="0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7A498D8B-AE7F-4406-AD8E-F1083E77F1A9}"/>
                      </a:ext>
                    </a:extLst>
                  </p:cNvPr>
                  <p:cNvSpPr/>
                  <p:nvPr/>
                </p:nvSpPr>
                <p:spPr>
                  <a:xfrm>
                    <a:off x="1014205" y="1268683"/>
                    <a:ext cx="2654423" cy="643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Osm-3 p802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D6BA604-D033-4510-BC34-F899ABA6E837}"/>
                    </a:ext>
                  </a:extLst>
                </p:cNvPr>
                <p:cNvSpPr/>
                <p:nvPr/>
              </p:nvSpPr>
              <p:spPr>
                <a:xfrm>
                  <a:off x="4403834" y="1818290"/>
                  <a:ext cx="1418897" cy="273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4C3748A-8820-435D-A0E4-8B0D815031F5}"/>
                    </a:ext>
                  </a:extLst>
                </p:cNvPr>
                <p:cNvSpPr txBox="1"/>
                <p:nvPr/>
              </p:nvSpPr>
              <p:spPr>
                <a:xfrm>
                  <a:off x="4625929" y="1777145"/>
                  <a:ext cx="1102011" cy="355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dye-filling</a:t>
                  </a:r>
                  <a:endParaRPr lang="zh-CN" altLang="en-US" dirty="0"/>
                </a:p>
              </p:txBody>
            </p:sp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A799CB-9CE7-4994-ACD4-16AFE38C151B}"/>
                  </a:ext>
                </a:extLst>
              </p:cNvPr>
              <p:cNvSpPr/>
              <p:nvPr/>
            </p:nvSpPr>
            <p:spPr>
              <a:xfrm>
                <a:off x="584626" y="2109367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3C6A24C-E9CE-41BC-83B4-5DA0E620D168}"/>
                  </a:ext>
                </a:extLst>
              </p:cNvPr>
              <p:cNvSpPr/>
              <p:nvPr/>
            </p:nvSpPr>
            <p:spPr>
              <a:xfrm>
                <a:off x="2691177" y="2700438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A4B56E5-68AA-4EF7-95F8-3425327D570A}"/>
                  </a:ext>
                </a:extLst>
              </p:cNvPr>
              <p:cNvSpPr/>
              <p:nvPr/>
            </p:nvSpPr>
            <p:spPr>
              <a:xfrm>
                <a:off x="4504025" y="1906036"/>
                <a:ext cx="1480927" cy="358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9A63BF-CF6D-406D-983C-711C1B3448CB}"/>
                </a:ext>
              </a:extLst>
            </p:cNvPr>
            <p:cNvSpPr txBox="1"/>
            <p:nvPr/>
          </p:nvSpPr>
          <p:spPr>
            <a:xfrm>
              <a:off x="4502416" y="2161299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II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01DAF6-5EF9-4094-94CC-575DC2FFA6C7}"/>
                </a:ext>
              </a:extLst>
            </p:cNvPr>
            <p:cNvSpPr txBox="1"/>
            <p:nvPr/>
          </p:nvSpPr>
          <p:spPr>
            <a:xfrm>
              <a:off x="513739" y="240729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Phenotype I</a:t>
              </a:r>
              <a:endParaRPr lang="zh-CN" altLang="en-US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F9E9C38-3CB9-400A-9E97-A2313F5CDEFF}"/>
                </a:ext>
              </a:extLst>
            </p:cNvPr>
            <p:cNvSpPr/>
            <p:nvPr/>
          </p:nvSpPr>
          <p:spPr>
            <a:xfrm>
              <a:off x="6400800" y="1953446"/>
              <a:ext cx="676275" cy="2608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9B41A0-0F89-4E2C-8C19-B095D9C29556}"/>
                </a:ext>
              </a:extLst>
            </p:cNvPr>
            <p:cNvSpPr txBox="1"/>
            <p:nvPr/>
          </p:nvSpPr>
          <p:spPr>
            <a:xfrm>
              <a:off x="7548465" y="1918643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</a:t>
              </a:r>
              <a:r>
                <a:rPr lang="en-US" altLang="zh-CN"/>
                <a:t>Genome Sequencing</a:t>
              </a:r>
              <a:endParaRPr lang="zh-CN" altLang="en-US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B8B16FF1-FF27-4A93-8990-75BA0A3A0603}"/>
                </a:ext>
              </a:extLst>
            </p:cNvPr>
            <p:cNvSpPr/>
            <p:nvPr/>
          </p:nvSpPr>
          <p:spPr>
            <a:xfrm rot="5400000">
              <a:off x="8585415" y="2360993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BE4400-F80A-489F-B6B7-66541A6EEC9C}"/>
                </a:ext>
              </a:extLst>
            </p:cNvPr>
            <p:cNvSpPr txBox="1"/>
            <p:nvPr/>
          </p:nvSpPr>
          <p:spPr>
            <a:xfrm>
              <a:off x="6667627" y="3059668"/>
              <a:ext cx="2468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Compare with wildtype</a:t>
              </a:r>
              <a:endParaRPr lang="zh-CN" altLang="en-US" dirty="0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318B099B-DD44-4C27-AA7C-8AF66403CCED}"/>
                </a:ext>
              </a:extLst>
            </p:cNvPr>
            <p:cNvSpPr/>
            <p:nvPr/>
          </p:nvSpPr>
          <p:spPr>
            <a:xfrm rot="5400000">
              <a:off x="8583302" y="3522581"/>
              <a:ext cx="676275" cy="646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98237-E180-49C2-AE62-9B04E4851D41}"/>
                </a:ext>
              </a:extLst>
            </p:cNvPr>
            <p:cNvSpPr txBox="1"/>
            <p:nvPr/>
          </p:nvSpPr>
          <p:spPr>
            <a:xfrm>
              <a:off x="6950492" y="4242706"/>
              <a:ext cx="458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~300 Single nucleotide variation due to EMS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03CFC1-D624-4422-A60A-4A0F6DD802CC}"/>
                </a:ext>
              </a:extLst>
            </p:cNvPr>
            <p:cNvSpPr txBox="1"/>
            <p:nvPr/>
          </p:nvSpPr>
          <p:spPr>
            <a:xfrm>
              <a:off x="7548465" y="161339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Test cross and Mapping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51992-B329-41E8-A367-1BEC312EE987}"/>
                </a:ext>
              </a:extLst>
            </p:cNvPr>
            <p:cNvSpPr txBox="1"/>
            <p:nvPr/>
          </p:nvSpPr>
          <p:spPr>
            <a:xfrm>
              <a:off x="9136573" y="3059668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And Mapping samples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CD003B-4413-4A09-A615-59ADC7904DCC}"/>
                </a:ext>
              </a:extLst>
            </p:cNvPr>
            <p:cNvSpPr txBox="1"/>
            <p:nvPr/>
          </p:nvSpPr>
          <p:spPr>
            <a:xfrm>
              <a:off x="6674838" y="4612038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focus on about ¼ length of a Chromosome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F29B77-2614-4DAE-8E20-60933159F757}"/>
              </a:ext>
            </a:extLst>
          </p:cNvPr>
          <p:cNvSpPr txBox="1"/>
          <p:nvPr/>
        </p:nvSpPr>
        <p:spPr>
          <a:xfrm>
            <a:off x="488835" y="5857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EMS screening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8633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CE30A-02CC-45C1-B6BA-A2631D221EFD}"/>
              </a:ext>
            </a:extLst>
          </p:cNvPr>
          <p:cNvGrpSpPr/>
          <p:nvPr/>
        </p:nvGrpSpPr>
        <p:grpSpPr>
          <a:xfrm>
            <a:off x="845892" y="714376"/>
            <a:ext cx="10500217" cy="5429249"/>
            <a:chOff x="1470092" y="1181098"/>
            <a:chExt cx="8127866" cy="37528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B92B6-3F2A-4929-889D-DC5B0EB7B71A}"/>
                </a:ext>
              </a:extLst>
            </p:cNvPr>
            <p:cNvSpPr/>
            <p:nvPr/>
          </p:nvSpPr>
          <p:spPr>
            <a:xfrm>
              <a:off x="1470092" y="1181098"/>
              <a:ext cx="4063933" cy="1876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A9A267-1156-4FCA-84AE-F1CB8345F3AE}"/>
                </a:ext>
              </a:extLst>
            </p:cNvPr>
            <p:cNvSpPr/>
            <p:nvPr/>
          </p:nvSpPr>
          <p:spPr>
            <a:xfrm>
              <a:off x="5534025" y="1181099"/>
              <a:ext cx="4063933" cy="1876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5C8E40-ADED-4659-A777-4DA2816F8D0A}"/>
                </a:ext>
              </a:extLst>
            </p:cNvPr>
            <p:cNvSpPr/>
            <p:nvPr/>
          </p:nvSpPr>
          <p:spPr>
            <a:xfrm>
              <a:off x="1470092" y="3057523"/>
              <a:ext cx="4063933" cy="1876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8792D0-7B4B-4EF0-880A-5AA31AC9BBFB}"/>
                </a:ext>
              </a:extLst>
            </p:cNvPr>
            <p:cNvSpPr/>
            <p:nvPr/>
          </p:nvSpPr>
          <p:spPr>
            <a:xfrm>
              <a:off x="5534024" y="3057523"/>
              <a:ext cx="4063933" cy="18764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F4188C-438C-45FE-8DD8-E7F131CAB91E}"/>
              </a:ext>
            </a:extLst>
          </p:cNvPr>
          <p:cNvSpPr txBox="1"/>
          <p:nvPr/>
        </p:nvSpPr>
        <p:spPr>
          <a:xfrm>
            <a:off x="911211" y="81255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SNP pool of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osm-3(sa125) suppressors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CFA99-D776-492F-886D-EDC50DB6931A}"/>
              </a:ext>
            </a:extLst>
          </p:cNvPr>
          <p:cNvGrpSpPr/>
          <p:nvPr/>
        </p:nvGrpSpPr>
        <p:grpSpPr>
          <a:xfrm>
            <a:off x="4411752" y="1867093"/>
            <a:ext cx="2107889" cy="1730786"/>
            <a:chOff x="4570530" y="2138554"/>
            <a:chExt cx="2107889" cy="1730786"/>
          </a:xfrm>
        </p:grpSpPr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947C38B9-5635-4CB6-A47C-00DEE4DBC333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C345A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CE41C4-9B2A-4057-A548-AC942AAF0F85}"/>
                </a:ext>
              </a:extLst>
            </p:cNvPr>
            <p:cNvSpPr txBox="1"/>
            <p:nvPr/>
          </p:nvSpPr>
          <p:spPr>
            <a:xfrm rot="18969712">
              <a:off x="4750488" y="2544711"/>
              <a:ext cx="1151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Nekl-4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B1AF42-59AE-4E27-B48F-C8745185C77F}"/>
              </a:ext>
            </a:extLst>
          </p:cNvPr>
          <p:cNvGrpSpPr/>
          <p:nvPr/>
        </p:nvGrpSpPr>
        <p:grpSpPr>
          <a:xfrm rot="7986129">
            <a:off x="6013424" y="2406209"/>
            <a:ext cx="2588458" cy="2337970"/>
            <a:chOff x="4570530" y="2138554"/>
            <a:chExt cx="2107889" cy="173078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E393B553-B3EE-4CD2-8765-0D3B2208ABFA}"/>
                </a:ext>
              </a:extLst>
            </p:cNvPr>
            <p:cNvSpPr/>
            <p:nvPr/>
          </p:nvSpPr>
          <p:spPr>
            <a:xfrm rot="702031">
              <a:off x="4570530" y="2138554"/>
              <a:ext cx="2107889" cy="1730786"/>
            </a:xfrm>
            <a:custGeom>
              <a:avLst/>
              <a:gdLst>
                <a:gd name="connsiteX0" fmla="*/ 1495080 w 2107889"/>
                <a:gd name="connsiteY0" fmla="*/ 1626114 h 1730786"/>
                <a:gd name="connsiteX1" fmla="*/ 1781327 w 2107889"/>
                <a:gd name="connsiteY1" fmla="*/ 1729481 h 1730786"/>
                <a:gd name="connsiteX2" fmla="*/ 2083476 w 2107889"/>
                <a:gd name="connsiteY2" fmla="*/ 1546601 h 1730786"/>
                <a:gd name="connsiteX3" fmla="*/ 2051671 w 2107889"/>
                <a:gd name="connsiteY3" fmla="*/ 1276256 h 1730786"/>
                <a:gd name="connsiteX4" fmla="*/ 1749521 w 2107889"/>
                <a:gd name="connsiteY4" fmla="*/ 1117230 h 1730786"/>
                <a:gd name="connsiteX5" fmla="*/ 1296297 w 2107889"/>
                <a:gd name="connsiteY5" fmla="*/ 234635 h 1730786"/>
                <a:gd name="connsiteX6" fmla="*/ 676095 w 2107889"/>
                <a:gd name="connsiteY6" fmla="*/ 11999 h 1730786"/>
                <a:gd name="connsiteX7" fmla="*/ 39991 w 2107889"/>
                <a:gd name="connsiteY7" fmla="*/ 504980 h 1730786"/>
                <a:gd name="connsiteX8" fmla="*/ 127455 w 2107889"/>
                <a:gd name="connsiteY8" fmla="*/ 1316013 h 1730786"/>
                <a:gd name="connsiteX9" fmla="*/ 628387 w 2107889"/>
                <a:gd name="connsiteY9" fmla="*/ 1578406 h 1730786"/>
                <a:gd name="connsiteX10" fmla="*/ 1495080 w 2107889"/>
                <a:gd name="connsiteY10" fmla="*/ 1626114 h 173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7889" h="1730786">
                  <a:moveTo>
                    <a:pt x="1495080" y="1626114"/>
                  </a:moveTo>
                  <a:cubicBezTo>
                    <a:pt x="1687237" y="1651293"/>
                    <a:pt x="1683261" y="1742733"/>
                    <a:pt x="1781327" y="1729481"/>
                  </a:cubicBezTo>
                  <a:cubicBezTo>
                    <a:pt x="1879393" y="1716229"/>
                    <a:pt x="2038419" y="1622138"/>
                    <a:pt x="2083476" y="1546601"/>
                  </a:cubicBezTo>
                  <a:cubicBezTo>
                    <a:pt x="2128533" y="1471064"/>
                    <a:pt x="2107330" y="1347818"/>
                    <a:pt x="2051671" y="1276256"/>
                  </a:cubicBezTo>
                  <a:cubicBezTo>
                    <a:pt x="1996012" y="1204694"/>
                    <a:pt x="1875417" y="1290833"/>
                    <a:pt x="1749521" y="1117230"/>
                  </a:cubicBezTo>
                  <a:cubicBezTo>
                    <a:pt x="1623625" y="943627"/>
                    <a:pt x="1475201" y="418840"/>
                    <a:pt x="1296297" y="234635"/>
                  </a:cubicBezTo>
                  <a:cubicBezTo>
                    <a:pt x="1117393" y="50430"/>
                    <a:pt x="885479" y="-33059"/>
                    <a:pt x="676095" y="11999"/>
                  </a:cubicBezTo>
                  <a:cubicBezTo>
                    <a:pt x="466711" y="57056"/>
                    <a:pt x="131431" y="287645"/>
                    <a:pt x="39991" y="504980"/>
                  </a:cubicBezTo>
                  <a:cubicBezTo>
                    <a:pt x="-51449" y="722315"/>
                    <a:pt x="29389" y="1137109"/>
                    <a:pt x="127455" y="1316013"/>
                  </a:cubicBezTo>
                  <a:cubicBezTo>
                    <a:pt x="225521" y="1494917"/>
                    <a:pt x="404425" y="1529373"/>
                    <a:pt x="628387" y="1578406"/>
                  </a:cubicBezTo>
                  <a:cubicBezTo>
                    <a:pt x="852349" y="1627439"/>
                    <a:pt x="1302923" y="1600935"/>
                    <a:pt x="1495080" y="1626114"/>
                  </a:cubicBezTo>
                  <a:close/>
                </a:path>
              </a:pathLst>
            </a:custGeom>
            <a:solidFill>
              <a:srgbClr val="24C4E4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A420679-19FF-49CD-A08A-143715F0FF4E}"/>
                </a:ext>
              </a:extLst>
            </p:cNvPr>
            <p:cNvSpPr txBox="1"/>
            <p:nvPr/>
          </p:nvSpPr>
          <p:spPr>
            <a:xfrm rot="18969712">
              <a:off x="4859969" y="2604658"/>
              <a:ext cx="932311" cy="341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Gene x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4BA3CD-2370-46D5-8498-EDA113BCC268}"/>
              </a:ext>
            </a:extLst>
          </p:cNvPr>
          <p:cNvGrpSpPr/>
          <p:nvPr/>
        </p:nvGrpSpPr>
        <p:grpSpPr>
          <a:xfrm>
            <a:off x="5057775" y="2390779"/>
            <a:ext cx="2076450" cy="2076450"/>
            <a:chOff x="4977121" y="2619376"/>
            <a:chExt cx="2076450" cy="20764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845FE4-FD76-4B5C-BFE6-7933FEA6C6DC}"/>
                </a:ext>
              </a:extLst>
            </p:cNvPr>
            <p:cNvSpPr/>
            <p:nvPr/>
          </p:nvSpPr>
          <p:spPr>
            <a:xfrm>
              <a:off x="4977121" y="2619376"/>
              <a:ext cx="2076450" cy="20764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007CCE-CE9D-49AC-8097-CE54D0867857}"/>
                </a:ext>
              </a:extLst>
            </p:cNvPr>
            <p:cNvSpPr txBox="1"/>
            <p:nvPr/>
          </p:nvSpPr>
          <p:spPr>
            <a:xfrm>
              <a:off x="5438106" y="3365211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ttn-1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419006-80DE-4813-A6B1-E0B1F1451EFD}"/>
              </a:ext>
            </a:extLst>
          </p:cNvPr>
          <p:cNvSpPr txBox="1"/>
          <p:nvPr/>
        </p:nvSpPr>
        <p:spPr>
          <a:xfrm>
            <a:off x="10213946" y="812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Unc-89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73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3599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62DC6-3BC3-4BF6-A9FE-79B038AB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"/>
          <a:stretch/>
        </p:blipFill>
        <p:spPr>
          <a:xfrm>
            <a:off x="1266825" y="869576"/>
            <a:ext cx="9658350" cy="4361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1FD2A-64E1-48FB-810D-0E48E1FCA3CE}"/>
              </a:ext>
            </a:extLst>
          </p:cNvPr>
          <p:cNvSpPr txBox="1"/>
          <p:nvPr/>
        </p:nvSpPr>
        <p:spPr>
          <a:xfrm>
            <a:off x="654424" y="1792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EMS mutagenesis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75081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282460" y="118331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22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8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037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5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7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655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86871" y="535632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12CBA0-91B2-442D-B424-1DDCC92D7F3C}"/>
              </a:ext>
            </a:extLst>
          </p:cNvPr>
          <p:cNvSpPr txBox="1"/>
          <p:nvPr/>
        </p:nvSpPr>
        <p:spPr>
          <a:xfrm>
            <a:off x="9144001" y="19319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184594:18 per 10kb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6409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30" y="563660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99086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548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12227-FB9A-406F-AB10-55616448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19" y="959998"/>
            <a:ext cx="8229600" cy="2000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7395A-19F2-40F2-A124-FD5DF36B84D2}"/>
              </a:ext>
            </a:extLst>
          </p:cNvPr>
          <p:cNvSpPr txBox="1"/>
          <p:nvPr/>
        </p:nvSpPr>
        <p:spPr>
          <a:xfrm>
            <a:off x="423153" y="8118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BA39-5718-47D2-9C6B-71127AB91E97}"/>
              </a:ext>
            </a:extLst>
          </p:cNvPr>
          <p:cNvSpPr/>
          <p:nvPr/>
        </p:nvSpPr>
        <p:spPr>
          <a:xfrm>
            <a:off x="2989431" y="1181216"/>
            <a:ext cx="828675" cy="21907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375A6-2BB7-43AB-AF68-FDBC500C2753}"/>
              </a:ext>
            </a:extLst>
          </p:cNvPr>
          <p:cNvSpPr/>
          <p:nvPr/>
        </p:nvSpPr>
        <p:spPr>
          <a:xfrm>
            <a:off x="3008481" y="2070732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2FD48B-136D-439E-B50E-4920B719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19" y="3630689"/>
            <a:ext cx="9314234" cy="18628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6FACA-CCC1-4243-908F-56E48CB16407}"/>
              </a:ext>
            </a:extLst>
          </p:cNvPr>
          <p:cNvSpPr txBox="1"/>
          <p:nvPr/>
        </p:nvSpPr>
        <p:spPr>
          <a:xfrm>
            <a:off x="437847" y="326135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 T164E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7E24F7-7EFE-4479-91A8-9E403B49D47E}"/>
              </a:ext>
            </a:extLst>
          </p:cNvPr>
          <p:cNvSpPr/>
          <p:nvPr/>
        </p:nvSpPr>
        <p:spPr>
          <a:xfrm>
            <a:off x="3569442" y="3857380"/>
            <a:ext cx="809625" cy="43445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91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1347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7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149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3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605680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2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5053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58" y="1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1197283" y="1328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0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2" y="2330824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88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5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3698" y="4000004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780434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753463" y="44092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4163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2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6191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-3308726" y="1254775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5838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8" y="672354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0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B01CAE-18FA-49CF-8515-13636098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981075"/>
            <a:ext cx="8105775" cy="489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46E13D-E42C-42A9-BE86-C3C72777AC21}"/>
              </a:ext>
            </a:extLst>
          </p:cNvPr>
          <p:cNvSpPr/>
          <p:nvPr/>
        </p:nvSpPr>
        <p:spPr>
          <a:xfrm>
            <a:off x="3176588" y="3547170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30D02-2D05-4769-B65C-E4CAB50C555B}"/>
              </a:ext>
            </a:extLst>
          </p:cNvPr>
          <p:cNvSpPr/>
          <p:nvPr/>
        </p:nvSpPr>
        <p:spPr>
          <a:xfrm>
            <a:off x="3176587" y="1217415"/>
            <a:ext cx="890587" cy="31045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3766E-7617-4CDE-819D-DE7DEBFFD7D9}"/>
              </a:ext>
            </a:extLst>
          </p:cNvPr>
          <p:cNvSpPr txBox="1"/>
          <p:nvPr/>
        </p:nvSpPr>
        <p:spPr>
          <a:xfrm>
            <a:off x="390525" y="3905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Let-418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5688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60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7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9227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756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4" y="55204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60" y="124609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8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90" y="7126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6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8" y="3646752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R2&lt;0.002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3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305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3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4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4" y="3675530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6" y="4805083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140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738733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2825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70" y="86970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6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66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2" y="2220474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35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9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30EEC2-D3F4-4B12-BF90-2B73278C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200150"/>
            <a:ext cx="10429875" cy="407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B91035-B00F-4609-8CB5-97B47C153F9C}"/>
              </a:ext>
            </a:extLst>
          </p:cNvPr>
          <p:cNvSpPr txBox="1"/>
          <p:nvPr/>
        </p:nvSpPr>
        <p:spPr>
          <a:xfrm>
            <a:off x="316620" y="6667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33EBF2-DF71-4A65-97E0-1EF5C07FC877}"/>
              </a:ext>
            </a:extLst>
          </p:cNvPr>
          <p:cNvSpPr/>
          <p:nvPr/>
        </p:nvSpPr>
        <p:spPr>
          <a:xfrm>
            <a:off x="2338387" y="1581150"/>
            <a:ext cx="1119188" cy="123825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90CCB-02C4-49FC-9959-021F7FAC0307}"/>
              </a:ext>
            </a:extLst>
          </p:cNvPr>
          <p:cNvSpPr/>
          <p:nvPr/>
        </p:nvSpPr>
        <p:spPr>
          <a:xfrm>
            <a:off x="2338387" y="3152776"/>
            <a:ext cx="1119188" cy="31432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745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8112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3" y="3042882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0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1853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9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5" y="4417182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713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2" y="3527611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3" y="517402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2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17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4575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809709" cy="38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88019" cy="382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47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53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10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677528" y="5273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0330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32082-B97C-4302-897F-3122433DE458}"/>
              </a:ext>
            </a:extLst>
          </p:cNvPr>
          <p:cNvGrpSpPr/>
          <p:nvPr/>
        </p:nvGrpSpPr>
        <p:grpSpPr>
          <a:xfrm>
            <a:off x="206188" y="1710479"/>
            <a:ext cx="9959580" cy="2857680"/>
            <a:chOff x="385483" y="276126"/>
            <a:chExt cx="4034117" cy="280529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8C5841-35E3-40BC-BD64-EAB54BE49C6A}"/>
                </a:ext>
              </a:extLst>
            </p:cNvPr>
            <p:cNvGrpSpPr/>
            <p:nvPr/>
          </p:nvGrpSpPr>
          <p:grpSpPr>
            <a:xfrm>
              <a:off x="385483" y="276126"/>
              <a:ext cx="4034117" cy="2805297"/>
              <a:chOff x="806824" y="374738"/>
              <a:chExt cx="8175811" cy="568540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50892029-6BBC-4432-9A2A-ADC209696194}"/>
                  </a:ext>
                </a:extLst>
              </p:cNvPr>
              <p:cNvCxnSpPr/>
              <p:nvPr/>
            </p:nvCxnSpPr>
            <p:spPr>
              <a:xfrm flipV="1">
                <a:off x="1685365" y="510988"/>
                <a:ext cx="0" cy="554915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1CDE617-8935-48BB-AFBE-424AC7DF10B0}"/>
                  </a:ext>
                </a:extLst>
              </p:cNvPr>
              <p:cNvCxnSpPr/>
              <p:nvPr/>
            </p:nvCxnSpPr>
            <p:spPr>
              <a:xfrm>
                <a:off x="806824" y="5540188"/>
                <a:ext cx="817581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BD4F28-50F1-4E84-92D9-FD464741F9C6}"/>
                  </a:ext>
                </a:extLst>
              </p:cNvPr>
              <p:cNvSpPr/>
              <p:nvPr/>
            </p:nvSpPr>
            <p:spPr>
              <a:xfrm>
                <a:off x="2581835" y="3339353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7502D47-3F62-45D2-AAFD-01212B6CD6B6}"/>
                  </a:ext>
                </a:extLst>
              </p:cNvPr>
              <p:cNvSpPr/>
              <p:nvPr/>
            </p:nvSpPr>
            <p:spPr>
              <a:xfrm>
                <a:off x="4500281" y="27700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36C5279-5B64-432B-9707-A11606D3018D}"/>
                  </a:ext>
                </a:extLst>
              </p:cNvPr>
              <p:cNvSpPr/>
              <p:nvPr/>
            </p:nvSpPr>
            <p:spPr>
              <a:xfrm>
                <a:off x="2142565" y="41551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F7A337-0645-41AE-A4E3-7E626B311C9E}"/>
                  </a:ext>
                </a:extLst>
              </p:cNvPr>
              <p:cNvSpPr/>
              <p:nvPr/>
            </p:nvSpPr>
            <p:spPr>
              <a:xfrm>
                <a:off x="3478304" y="3316941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255466-A65B-43BA-A06B-FA405A08AB40}"/>
                  </a:ext>
                </a:extLst>
              </p:cNvPr>
              <p:cNvSpPr/>
              <p:nvPr/>
            </p:nvSpPr>
            <p:spPr>
              <a:xfrm>
                <a:off x="3675527" y="2846294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31E32FB-9DE2-4146-9F26-B4F299465368}"/>
                  </a:ext>
                </a:extLst>
              </p:cNvPr>
              <p:cNvSpPr/>
              <p:nvPr/>
            </p:nvSpPr>
            <p:spPr>
              <a:xfrm>
                <a:off x="4715435" y="2138082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95765A2-DAED-4E07-80D6-3DC06598EABD}"/>
                  </a:ext>
                </a:extLst>
              </p:cNvPr>
              <p:cNvSpPr/>
              <p:nvPr/>
            </p:nvSpPr>
            <p:spPr>
              <a:xfrm>
                <a:off x="5468470" y="2048435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C417EF8-0E50-4D5E-A48C-3372F66D801A}"/>
                  </a:ext>
                </a:extLst>
              </p:cNvPr>
              <p:cNvSpPr/>
              <p:nvPr/>
            </p:nvSpPr>
            <p:spPr>
              <a:xfrm>
                <a:off x="6167717" y="1385047"/>
                <a:ext cx="179294" cy="179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2618D6-8C50-4FA0-8C98-E790BE7FC9B3}"/>
                  </a:ext>
                </a:extLst>
              </p:cNvPr>
              <p:cNvCxnSpPr/>
              <p:nvPr/>
            </p:nvCxnSpPr>
            <p:spPr>
              <a:xfrm flipV="1">
                <a:off x="1882588" y="717176"/>
                <a:ext cx="5432612" cy="3810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8C66C41-3BE9-4F1E-94AD-C75D68EF15F8}"/>
                  </a:ext>
                </a:extLst>
              </p:cNvPr>
              <p:cNvSpPr txBox="1"/>
              <p:nvPr/>
            </p:nvSpPr>
            <p:spPr>
              <a:xfrm>
                <a:off x="7251029" y="374738"/>
                <a:ext cx="752961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correct</a:t>
                </a:r>
                <a:endParaRPr lang="zh-CN" altLang="en-US" b="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09837EE-7B56-4AA3-985D-DA346AE9F010}"/>
                  </a:ext>
                </a:extLst>
              </p:cNvPr>
              <p:cNvSpPr/>
              <p:nvPr/>
            </p:nvSpPr>
            <p:spPr>
              <a:xfrm>
                <a:off x="7971046" y="4737851"/>
                <a:ext cx="197221" cy="197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C81D321-5EB7-466A-A8F9-E9D73C036055}"/>
                  </a:ext>
                </a:extLst>
              </p:cNvPr>
              <p:cNvCxnSpPr/>
              <p:nvPr/>
            </p:nvCxnSpPr>
            <p:spPr>
              <a:xfrm flipV="1">
                <a:off x="1882588" y="2138082"/>
                <a:ext cx="5997388" cy="138056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3C38786-7AC0-48B6-9260-0F7605B9C5A6}"/>
                  </a:ext>
                </a:extLst>
              </p:cNvPr>
              <p:cNvSpPr txBox="1"/>
              <p:nvPr/>
            </p:nvSpPr>
            <p:spPr>
              <a:xfrm>
                <a:off x="8069656" y="1925632"/>
                <a:ext cx="633213" cy="73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result</a:t>
                </a:r>
                <a:endParaRPr lang="zh-CN" altLang="en-US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4D503-D3AE-4117-BCCF-ED74F12F0F56}"/>
                </a:ext>
              </a:extLst>
            </p:cNvPr>
            <p:cNvSpPr txBox="1"/>
            <p:nvPr/>
          </p:nvSpPr>
          <p:spPr>
            <a:xfrm>
              <a:off x="2036378" y="2475934"/>
              <a:ext cx="1327288" cy="302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Outlier because of screening selection</a:t>
              </a:r>
              <a:endParaRPr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FE8063-3395-4FB4-8E39-B7AE6DC819EF}"/>
              </a:ext>
            </a:extLst>
          </p:cNvPr>
          <p:cNvGrpSpPr/>
          <p:nvPr/>
        </p:nvGrpSpPr>
        <p:grpSpPr>
          <a:xfrm>
            <a:off x="5587065" y="2395884"/>
            <a:ext cx="5661775" cy="1283297"/>
            <a:chOff x="5587065" y="2395883"/>
            <a:chExt cx="5661775" cy="12832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1DF6FC-A8B8-4C80-BA80-B0B2EFAACD70}"/>
                </a:ext>
              </a:extLst>
            </p:cNvPr>
            <p:cNvSpPr txBox="1"/>
            <p:nvPr/>
          </p:nvSpPr>
          <p:spPr>
            <a:xfrm>
              <a:off x="6351345" y="2755850"/>
              <a:ext cx="48974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1.Training – Predicting</a:t>
              </a:r>
            </a:p>
            <a:p>
              <a:r>
                <a:rPr lang="en-US" altLang="zh-CN" dirty="0"/>
                <a:t>2.Remove data which is not well predicted(0.1%)</a:t>
              </a:r>
            </a:p>
            <a:p>
              <a:r>
                <a:rPr lang="en-US" altLang="zh-CN" dirty="0"/>
                <a:t>3.Return to step 1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CABD9B-B60E-4BA2-BEA3-01423602C99E}"/>
                </a:ext>
              </a:extLst>
            </p:cNvPr>
            <p:cNvSpPr txBox="1"/>
            <p:nvPr/>
          </p:nvSpPr>
          <p:spPr>
            <a:xfrm>
              <a:off x="5587065" y="2395883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Plan to remove outliers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A995F-3F4B-4DB9-9815-6C8250D00B5B}"/>
              </a:ext>
            </a:extLst>
          </p:cNvPr>
          <p:cNvSpPr txBox="1"/>
          <p:nvPr/>
        </p:nvSpPr>
        <p:spPr>
          <a:xfrm>
            <a:off x="9134698" y="550656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400*600*2 = 480000 bases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66181-082C-4751-9E66-FCCEDE96FD2C}"/>
              </a:ext>
            </a:extLst>
          </p:cNvPr>
          <p:cNvSpPr txBox="1"/>
          <p:nvPr/>
        </p:nvSpPr>
        <p:spPr>
          <a:xfrm>
            <a:off x="5632056" y="36658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98E486-AEC8-4207-8029-716A9C2B729E}"/>
              </a:ext>
            </a:extLst>
          </p:cNvPr>
          <p:cNvSpPr txBox="1"/>
          <p:nvPr/>
        </p:nvSpPr>
        <p:spPr>
          <a:xfrm>
            <a:off x="6351345" y="4054112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 them before training (Grubbs etc.)</a:t>
            </a:r>
          </a:p>
        </p:txBody>
      </p:sp>
    </p:spTree>
    <p:extLst>
      <p:ext uri="{BB962C8B-B14F-4D97-AF65-F5344CB8AC3E}">
        <p14:creationId xmlns:p14="http://schemas.microsoft.com/office/powerpoint/2010/main" val="133722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B3D6A26-11B1-473D-BEE1-3077BDF4CB64}"/>
              </a:ext>
            </a:extLst>
          </p:cNvPr>
          <p:cNvGrpSpPr/>
          <p:nvPr/>
        </p:nvGrpSpPr>
        <p:grpSpPr>
          <a:xfrm>
            <a:off x="1604962" y="1733550"/>
            <a:ext cx="9414070" cy="3124200"/>
            <a:chOff x="2767012" y="1771650"/>
            <a:chExt cx="6519863" cy="2163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A55AF0-C7E0-445E-B3BA-3DADA5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12" y="1771650"/>
              <a:ext cx="6519863" cy="216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0C02A2-AB9A-49AC-BA66-166FD40997DD}"/>
                </a:ext>
              </a:extLst>
            </p:cNvPr>
            <p:cNvSpPr/>
            <p:nvPr/>
          </p:nvSpPr>
          <p:spPr>
            <a:xfrm>
              <a:off x="8367712" y="2305050"/>
              <a:ext cx="747713" cy="1905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667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5B7C6C-54FA-4315-A2B0-01ABA02C277E}"/>
              </a:ext>
            </a:extLst>
          </p:cNvPr>
          <p:cNvSpPr txBox="1"/>
          <p:nvPr/>
        </p:nvSpPr>
        <p:spPr>
          <a:xfrm>
            <a:off x="-3576286" y="518235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time de-outliers 91988000:91991000,,,,67750000:67830000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53C194-F53E-4C3E-A55D-4995C4DA1A9E}"/>
              </a:ext>
            </a:extLst>
          </p:cNvPr>
          <p:cNvGrpSpPr/>
          <p:nvPr/>
        </p:nvGrpSpPr>
        <p:grpSpPr>
          <a:xfrm>
            <a:off x="0" y="787175"/>
            <a:ext cx="12192000" cy="5120678"/>
            <a:chOff x="0" y="383763"/>
            <a:chExt cx="12192000" cy="51206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561C52-1007-4E2B-8A87-77198A7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3763"/>
              <a:ext cx="12192000" cy="25763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599DDF-A361-4759-940E-6FE3CD38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83" y="3080595"/>
              <a:ext cx="11869270" cy="2423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7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EA69F-C0CA-4F65-A32D-18956BC9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1063759" y="1984443"/>
            <a:ext cx="10349814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18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BE326-E851-46D1-99D3-F8B569E2EC8A}"/>
              </a:ext>
            </a:extLst>
          </p:cNvPr>
          <p:cNvGrpSpPr/>
          <p:nvPr/>
        </p:nvGrpSpPr>
        <p:grpSpPr>
          <a:xfrm>
            <a:off x="875445" y="1986371"/>
            <a:ext cx="10441110" cy="2535321"/>
            <a:chOff x="486282" y="1519442"/>
            <a:chExt cx="10441110" cy="25353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3E59A6-D58F-48E3-B26C-3FB813873552}"/>
                </a:ext>
              </a:extLst>
            </p:cNvPr>
            <p:cNvGrpSpPr/>
            <p:nvPr/>
          </p:nvGrpSpPr>
          <p:grpSpPr>
            <a:xfrm>
              <a:off x="508000" y="1519442"/>
              <a:ext cx="5389416" cy="835831"/>
              <a:chOff x="1699491" y="1870424"/>
              <a:chExt cx="5389416" cy="83583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12AA22-7975-490F-9ACA-F6E69709978A}"/>
                  </a:ext>
                </a:extLst>
              </p:cNvPr>
              <p:cNvSpPr/>
              <p:nvPr/>
            </p:nvSpPr>
            <p:spPr>
              <a:xfrm>
                <a:off x="1699491" y="2272145"/>
                <a:ext cx="1274618" cy="43411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0B8A8A-E91A-42BA-A181-53F3E38BEA1F}"/>
                  </a:ext>
                </a:extLst>
              </p:cNvPr>
              <p:cNvSpPr txBox="1"/>
              <p:nvPr/>
            </p:nvSpPr>
            <p:spPr>
              <a:xfrm>
                <a:off x="2064129" y="2304534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test</a:t>
                </a:r>
                <a:endParaRPr lang="zh-CN" altLang="en-US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EF73E-364C-4104-8B0A-04086FC42363}"/>
                  </a:ext>
                </a:extLst>
              </p:cNvPr>
              <p:cNvSpPr/>
              <p:nvPr/>
            </p:nvSpPr>
            <p:spPr>
              <a:xfrm>
                <a:off x="3048000" y="2272145"/>
                <a:ext cx="4040907" cy="4341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8C96D4-E1E3-40FC-B680-27BE31077487}"/>
                  </a:ext>
                </a:extLst>
              </p:cNvPr>
              <p:cNvSpPr txBox="1"/>
              <p:nvPr/>
            </p:nvSpPr>
            <p:spPr>
              <a:xfrm>
                <a:off x="4907249" y="2272145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train</a:t>
                </a:r>
                <a:endParaRPr lang="zh-CN" altLang="en-US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99BF1B-7E34-4F23-9C7C-28F3938E3D3C}"/>
                  </a:ext>
                </a:extLst>
              </p:cNvPr>
              <p:cNvSpPr txBox="1"/>
              <p:nvPr/>
            </p:nvSpPr>
            <p:spPr>
              <a:xfrm>
                <a:off x="2197980" y="18704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36B7C1-1A5B-43ED-B09F-4379C03C84E5}"/>
                  </a:ext>
                </a:extLst>
              </p:cNvPr>
              <p:cNvSpPr txBox="1"/>
              <p:nvPr/>
            </p:nvSpPr>
            <p:spPr>
              <a:xfrm>
                <a:off x="4966559" y="18935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K-1</a:t>
                </a:r>
                <a:endParaRPr lang="zh-CN" altLang="en-US" b="1" dirty="0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49218F-1EFE-4003-B039-3DB45E9B1530}"/>
                </a:ext>
              </a:extLst>
            </p:cNvPr>
            <p:cNvSpPr/>
            <p:nvPr/>
          </p:nvSpPr>
          <p:spPr>
            <a:xfrm>
              <a:off x="1856507" y="2498435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2F9015-10AA-4FED-827D-BBD57C021CC0}"/>
                </a:ext>
              </a:extLst>
            </p:cNvPr>
            <p:cNvSpPr txBox="1"/>
            <p:nvPr/>
          </p:nvSpPr>
          <p:spPr>
            <a:xfrm>
              <a:off x="2221145" y="253082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624531-6469-4812-828D-E0A62D43A197}"/>
                </a:ext>
              </a:extLst>
            </p:cNvPr>
            <p:cNvSpPr/>
            <p:nvPr/>
          </p:nvSpPr>
          <p:spPr>
            <a:xfrm>
              <a:off x="3241964" y="2498435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C62F3B-58FD-405D-BC40-B35BC477F1FD}"/>
                </a:ext>
              </a:extLst>
            </p:cNvPr>
            <p:cNvSpPr txBox="1"/>
            <p:nvPr/>
          </p:nvSpPr>
          <p:spPr>
            <a:xfrm>
              <a:off x="4279176" y="249843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F2AE9-FA10-4F26-A627-0AA897882CF1}"/>
                </a:ext>
              </a:extLst>
            </p:cNvPr>
            <p:cNvSpPr/>
            <p:nvPr/>
          </p:nvSpPr>
          <p:spPr>
            <a:xfrm>
              <a:off x="508000" y="2498435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F9CEB8-A7C1-4AEA-BCE0-10BB99DAC3F2}"/>
                </a:ext>
              </a:extLst>
            </p:cNvPr>
            <p:cNvSpPr txBox="1"/>
            <p:nvPr/>
          </p:nvSpPr>
          <p:spPr>
            <a:xfrm>
              <a:off x="797928" y="2530824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0C5F63-CD5D-4E0F-B406-C4D1D79EE7AE}"/>
                </a:ext>
              </a:extLst>
            </p:cNvPr>
            <p:cNvSpPr/>
            <p:nvPr/>
          </p:nvSpPr>
          <p:spPr>
            <a:xfrm>
              <a:off x="3261807" y="3075707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41BAF-E4AD-42FC-936F-63700F903E11}"/>
                </a:ext>
              </a:extLst>
            </p:cNvPr>
            <p:cNvSpPr txBox="1"/>
            <p:nvPr/>
          </p:nvSpPr>
          <p:spPr>
            <a:xfrm>
              <a:off x="3626445" y="3108096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8A15F-39E3-47DE-8E4E-FFC10720488C}"/>
                </a:ext>
              </a:extLst>
            </p:cNvPr>
            <p:cNvSpPr/>
            <p:nvPr/>
          </p:nvSpPr>
          <p:spPr>
            <a:xfrm>
              <a:off x="4622798" y="3620653"/>
              <a:ext cx="1274618" cy="434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87B84A-D05E-4902-AFCE-0DB1F50B4D62}"/>
                </a:ext>
              </a:extLst>
            </p:cNvPr>
            <p:cNvSpPr txBox="1"/>
            <p:nvPr/>
          </p:nvSpPr>
          <p:spPr>
            <a:xfrm>
              <a:off x="4987436" y="3653042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test</a:t>
              </a:r>
              <a:endParaRPr lang="zh-CN" altLang="en-US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CBBE20-29E7-415B-AF1E-A377973DFC7D}"/>
                </a:ext>
              </a:extLst>
            </p:cNvPr>
            <p:cNvSpPr/>
            <p:nvPr/>
          </p:nvSpPr>
          <p:spPr>
            <a:xfrm>
              <a:off x="4629725" y="3043381"/>
              <a:ext cx="1237668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9F2201-58CA-4673-950A-6CCFCC420B18}"/>
                </a:ext>
              </a:extLst>
            </p:cNvPr>
            <p:cNvSpPr txBox="1"/>
            <p:nvPr/>
          </p:nvSpPr>
          <p:spPr>
            <a:xfrm>
              <a:off x="4919653" y="3075770"/>
              <a:ext cx="66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96183C-2557-4661-B3F8-8618C7CEAE90}"/>
                </a:ext>
              </a:extLst>
            </p:cNvPr>
            <p:cNvSpPr/>
            <p:nvPr/>
          </p:nvSpPr>
          <p:spPr>
            <a:xfrm>
              <a:off x="486282" y="3611480"/>
              <a:ext cx="4040907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2AD0C2-3F4B-415B-8F8C-EC6F1531AF1C}"/>
                </a:ext>
              </a:extLst>
            </p:cNvPr>
            <p:cNvSpPr txBox="1"/>
            <p:nvPr/>
          </p:nvSpPr>
          <p:spPr>
            <a:xfrm>
              <a:off x="2345531" y="3611480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EBEFC8-5971-4E4F-8241-2705D12537E2}"/>
                </a:ext>
              </a:extLst>
            </p:cNvPr>
            <p:cNvSpPr/>
            <p:nvPr/>
          </p:nvSpPr>
          <p:spPr>
            <a:xfrm>
              <a:off x="513055" y="3075707"/>
              <a:ext cx="2655452" cy="434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3BFE5-07F1-4F65-8FA9-6B8BC9EEE7A2}"/>
                </a:ext>
              </a:extLst>
            </p:cNvPr>
            <p:cNvSpPr txBox="1"/>
            <p:nvPr/>
          </p:nvSpPr>
          <p:spPr>
            <a:xfrm>
              <a:off x="1550267" y="307570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</a:t>
              </a:r>
              <a:endParaRPr lang="zh-CN" altLang="en-US" b="1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47C78C2F-7747-4718-A01B-CB4BD8595398}"/>
                </a:ext>
              </a:extLst>
            </p:cNvPr>
            <p:cNvSpPr/>
            <p:nvPr/>
          </p:nvSpPr>
          <p:spPr>
            <a:xfrm>
              <a:off x="6197600" y="2530824"/>
              <a:ext cx="877455" cy="57727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9809B0-E702-4AA4-B3A6-5B1F05C0D466}"/>
                </a:ext>
              </a:extLst>
            </p:cNvPr>
            <p:cNvSpPr txBox="1"/>
            <p:nvPr/>
          </p:nvSpPr>
          <p:spPr>
            <a:xfrm>
              <a:off x="7850909" y="2614042"/>
              <a:ext cx="3076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Evaluate each test </a:t>
              </a:r>
            </a:p>
            <a:p>
              <a:r>
                <a:rPr lang="en-US" altLang="zh-CN" b="1" dirty="0"/>
                <a:t>and calculate average score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9620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85F710-937A-42E1-B1DA-445C37A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61"/>
            <a:ext cx="12192000" cy="270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B3955-B1AD-4DA9-8FDA-ADDDA71A7E31}"/>
              </a:ext>
            </a:extLst>
          </p:cNvPr>
          <p:cNvSpPr txBox="1"/>
          <p:nvPr/>
        </p:nvSpPr>
        <p:spPr>
          <a:xfrm>
            <a:off x="-3419282" y="101229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mutation predicted without ttn-1 in training set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C8E2-625A-4CBD-B87E-28F5D6AE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4227" y="3429000"/>
            <a:ext cx="12546227" cy="2600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8647B-4429-411A-A0E0-7D45AB0DEFAB}"/>
              </a:ext>
            </a:extLst>
          </p:cNvPr>
          <p:cNvSpPr txBox="1"/>
          <p:nvPr/>
        </p:nvSpPr>
        <p:spPr>
          <a:xfrm>
            <a:off x="156519" y="32443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20-fold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537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4529F-0360-4008-A6C9-DA157F48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409242"/>
            <a:ext cx="12299090" cy="2423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DA2F20-4D0C-4E10-AB7F-91B5DBBC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1232" y="3134477"/>
            <a:ext cx="12633208" cy="29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27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9F57394-A69E-4922-954F-5B780C0A1DAF}"/>
              </a:ext>
            </a:extLst>
          </p:cNvPr>
          <p:cNvGrpSpPr/>
          <p:nvPr/>
        </p:nvGrpSpPr>
        <p:grpSpPr>
          <a:xfrm>
            <a:off x="80683" y="3429000"/>
            <a:ext cx="12030634" cy="2883762"/>
            <a:chOff x="0" y="214264"/>
            <a:chExt cx="12030634" cy="28837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AF4D27-E082-46FF-9A83-1A829D22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890"/>
              <a:ext cx="12030634" cy="2619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FC841B-ACAF-4B77-8A5A-0328BDB01CB2}"/>
                </a:ext>
              </a:extLst>
            </p:cNvPr>
            <p:cNvSpPr txBox="1"/>
            <p:nvPr/>
          </p:nvSpPr>
          <p:spPr>
            <a:xfrm>
              <a:off x="290990" y="214264"/>
              <a:ext cx="2770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20-fold test 500 average</a:t>
              </a:r>
              <a:endParaRPr lang="zh-CN" altLang="en-US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B4AE44-3A2D-4C77-AD71-358ACBC5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2" y="914570"/>
            <a:ext cx="11549469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02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C7B89B-B5CC-4A4C-AA3C-F954B948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3576927"/>
            <a:ext cx="12263717" cy="2891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0A7C83-5447-4993-9D39-E0EFCE431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2" y="389479"/>
            <a:ext cx="12284562" cy="2891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7BF1A4-E590-4E55-83E5-F8FED023F076}"/>
              </a:ext>
            </a:extLst>
          </p:cNvPr>
          <p:cNvSpPr txBox="1"/>
          <p:nvPr/>
        </p:nvSpPr>
        <p:spPr>
          <a:xfrm>
            <a:off x="748145" y="1016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Silented</a:t>
            </a:r>
            <a:r>
              <a:rPr lang="en-US" altLang="zh-CN" dirty="0"/>
              <a:t>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0230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06BCBA-EC5A-4211-90F1-3941E78D2D26}"/>
              </a:ext>
            </a:extLst>
          </p:cNvPr>
          <p:cNvSpPr txBox="1"/>
          <p:nvPr/>
        </p:nvSpPr>
        <p:spPr>
          <a:xfrm>
            <a:off x="3343276" y="2181226"/>
            <a:ext cx="53367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Problems</a:t>
            </a:r>
            <a:r>
              <a:rPr lang="zh-CN" altLang="en-US" sz="3600" dirty="0"/>
              <a:t>：</a:t>
            </a:r>
            <a:endParaRPr lang="en-US" altLang="zh-CN" sz="3600" dirty="0"/>
          </a:p>
          <a:p>
            <a:pPr marL="342917" indent="-342917">
              <a:buAutoNum type="arabicPeriod"/>
            </a:pPr>
            <a:r>
              <a:rPr lang="en-US" altLang="zh-CN" sz="3600" dirty="0"/>
              <a:t>How to avoid overfitting</a:t>
            </a:r>
          </a:p>
          <a:p>
            <a:pPr marL="342917" indent="-342917">
              <a:buAutoNum type="arabicPeriod"/>
            </a:pPr>
            <a:r>
              <a:rPr lang="en-US" altLang="zh-CN" sz="3600" dirty="0"/>
              <a:t>How to remove outliers</a:t>
            </a:r>
          </a:p>
          <a:p>
            <a:pPr marL="342917" indent="-342917">
              <a:buAutoNum type="arabicPeriod"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59391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938B3C-5741-405A-8415-B479D0CC6763}"/>
              </a:ext>
            </a:extLst>
          </p:cNvPr>
          <p:cNvGrpSpPr/>
          <p:nvPr/>
        </p:nvGrpSpPr>
        <p:grpSpPr>
          <a:xfrm>
            <a:off x="1539424" y="2079813"/>
            <a:ext cx="8591829" cy="1603340"/>
            <a:chOff x="366405" y="251012"/>
            <a:chExt cx="8591829" cy="16033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BA015A-084A-48BA-8B1B-34CC86454AD2}"/>
                </a:ext>
              </a:extLst>
            </p:cNvPr>
            <p:cNvSpPr txBox="1"/>
            <p:nvPr/>
          </p:nvSpPr>
          <p:spPr>
            <a:xfrm>
              <a:off x="366405" y="251012"/>
              <a:ext cx="50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Million mutation project Data</a:t>
              </a:r>
              <a:endParaRPr lang="zh-CN" altLang="en-US" sz="28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B8CBFE-14F7-4366-888B-C7763A691A5E}"/>
                </a:ext>
              </a:extLst>
            </p:cNvPr>
            <p:cNvSpPr txBox="1"/>
            <p:nvPr/>
          </p:nvSpPr>
          <p:spPr>
            <a:xfrm>
              <a:off x="731302" y="931022"/>
              <a:ext cx="82269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VC20* are EMS mutated (737 strains)</a:t>
              </a:r>
            </a:p>
            <a:p>
              <a:r>
                <a:rPr lang="en-US" altLang="zh-CN" dirty="0"/>
                <a:t>265169 SNPs in total</a:t>
              </a:r>
            </a:p>
            <a:p>
              <a:r>
                <a:rPr lang="en-US" altLang="zh-CN" dirty="0"/>
                <a:t>Some results differ from </a:t>
              </a:r>
              <a:r>
                <a:rPr lang="en-US" altLang="zh-CN" dirty="0" err="1"/>
                <a:t>Ou</a:t>
              </a:r>
              <a:r>
                <a:rPr lang="en-US" altLang="zh-CN" dirty="0"/>
                <a:t> Lab screening forced me to look back on these </a:t>
              </a:r>
              <a:r>
                <a:rPr lang="en-US" altLang="zh-CN" dirty="0" err="1"/>
                <a:t>datas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5150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2389B6A9-D454-4A4C-A4D7-308862E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5" y="105034"/>
            <a:ext cx="11207282" cy="231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161F0-850D-4EAB-9824-05C7B11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4" y="4384408"/>
            <a:ext cx="11374051" cy="2163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822B10-2380-4BCC-BD9A-D3ECA40B84BE}"/>
              </a:ext>
            </a:extLst>
          </p:cNvPr>
          <p:cNvSpPr txBox="1"/>
          <p:nvPr/>
        </p:nvSpPr>
        <p:spPr>
          <a:xfrm>
            <a:off x="971448" y="45378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CA5F4E-EFFC-4EF4-BD62-E088355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2410248"/>
            <a:ext cx="11139056" cy="21220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C40623-4E2B-47DD-B3EB-4F6F699B444B}"/>
              </a:ext>
            </a:extLst>
          </p:cNvPr>
          <p:cNvCxnSpPr>
            <a:cxnSpLocks/>
          </p:cNvCxnSpPr>
          <p:nvPr/>
        </p:nvCxnSpPr>
        <p:spPr>
          <a:xfrm>
            <a:off x="7250545" y="251013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CBC212-2CFD-48CC-9AF8-1BD611ACE4AF}"/>
              </a:ext>
            </a:extLst>
          </p:cNvPr>
          <p:cNvCxnSpPr>
            <a:cxnSpLocks/>
          </p:cNvCxnSpPr>
          <p:nvPr/>
        </p:nvCxnSpPr>
        <p:spPr>
          <a:xfrm>
            <a:off x="8566726" y="251012"/>
            <a:ext cx="0" cy="59835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E0CD2-CAEC-471B-AC75-0A6FD1B74650}"/>
              </a:ext>
            </a:extLst>
          </p:cNvPr>
          <p:cNvSpPr txBox="1"/>
          <p:nvPr/>
        </p:nvSpPr>
        <p:spPr>
          <a:xfrm>
            <a:off x="971448" y="2563727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Tbb-4 screening ttn-1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A8CB12-750B-4C41-B66E-C6360A2F4A0D}"/>
              </a:ext>
            </a:extLst>
          </p:cNvPr>
          <p:cNvSpPr txBox="1"/>
          <p:nvPr/>
        </p:nvSpPr>
        <p:spPr>
          <a:xfrm>
            <a:off x="3816703" y="25637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161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68EEE-9DE1-4B1D-BD83-E0DC16C2F749}"/>
              </a:ext>
            </a:extLst>
          </p:cNvPr>
          <p:cNvSpPr txBox="1"/>
          <p:nvPr/>
        </p:nvSpPr>
        <p:spPr>
          <a:xfrm>
            <a:off x="2452063" y="45378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210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2DD805-57A6-4B61-B012-1292A1604F8B}"/>
              </a:ext>
            </a:extLst>
          </p:cNvPr>
          <p:cNvSpPr txBox="1"/>
          <p:nvPr/>
        </p:nvSpPr>
        <p:spPr>
          <a:xfrm>
            <a:off x="971448" y="310266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dumpy screening ttn-1        76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435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A5AD9-3A56-63E5-610D-170F6D8AA42A}"/>
              </a:ext>
            </a:extLst>
          </p:cNvPr>
          <p:cNvSpPr txBox="1"/>
          <p:nvPr/>
        </p:nvSpPr>
        <p:spPr>
          <a:xfrm>
            <a:off x="603504" y="475488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Unsolved problems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D2F3-0EBD-B953-077C-1B44D683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67" y="2090547"/>
            <a:ext cx="8229600" cy="2000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29214D-85E8-FDF2-E4A0-CDF8E01EDAAC}"/>
              </a:ext>
            </a:extLst>
          </p:cNvPr>
          <p:cNvSpPr/>
          <p:nvPr/>
        </p:nvSpPr>
        <p:spPr>
          <a:xfrm>
            <a:off x="2439238" y="2538725"/>
            <a:ext cx="785414" cy="66751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BEEAAA-D109-EFBD-C34D-43FD61730F05}"/>
              </a:ext>
            </a:extLst>
          </p:cNvPr>
          <p:cNvCxnSpPr/>
          <p:nvPr/>
        </p:nvCxnSpPr>
        <p:spPr>
          <a:xfrm flipH="1">
            <a:off x="2936194" y="1451113"/>
            <a:ext cx="731345" cy="108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379016-D74F-2225-2A3C-19DF7874FE51}"/>
              </a:ext>
            </a:extLst>
          </p:cNvPr>
          <p:cNvSpPr txBox="1"/>
          <p:nvPr/>
        </p:nvSpPr>
        <p:spPr>
          <a:xfrm>
            <a:off x="2653748" y="1042358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Unexpected noise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53C3A-E552-A680-1521-D594018D7CD4}"/>
              </a:ext>
            </a:extLst>
          </p:cNvPr>
          <p:cNvSpPr txBox="1"/>
          <p:nvPr/>
        </p:nvSpPr>
        <p:spPr>
          <a:xfrm>
            <a:off x="3301866" y="4887635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Alignment</a:t>
            </a:r>
            <a:r>
              <a:rPr lang="ja-JP" altLang="en-US" dirty="0"/>
              <a:t>みたいな点数システムを作りたい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9742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5ADDE8-068A-4A80-A73B-BC95F5291B74}"/>
              </a:ext>
            </a:extLst>
          </p:cNvPr>
          <p:cNvGrpSpPr/>
          <p:nvPr/>
        </p:nvGrpSpPr>
        <p:grpSpPr>
          <a:xfrm>
            <a:off x="1643978" y="1"/>
            <a:ext cx="9569970" cy="6861801"/>
            <a:chOff x="1138136" y="0"/>
            <a:chExt cx="9569970" cy="68618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1947DB7-DD15-4269-9B53-D0F6A5CEAB73}"/>
                </a:ext>
              </a:extLst>
            </p:cNvPr>
            <p:cNvGrpSpPr/>
            <p:nvPr/>
          </p:nvGrpSpPr>
          <p:grpSpPr>
            <a:xfrm>
              <a:off x="1138136" y="0"/>
              <a:ext cx="9479760" cy="6812704"/>
              <a:chOff x="826851" y="83595"/>
              <a:chExt cx="9479760" cy="681270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7962A01-5314-4E2B-ACC1-09F57A98E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3854" y="83596"/>
                <a:ext cx="4654515" cy="346729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5666B5-CCB5-46B9-9C14-C79BB7F2A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4038" y="83595"/>
                <a:ext cx="4512573" cy="344754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3ECDFF8-B195-444B-8C0D-1F576B12C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6851" y="3429000"/>
                <a:ext cx="4744726" cy="3467299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B022B1-43FE-491C-AD0A-A5275455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3380" y="3345405"/>
              <a:ext cx="4744726" cy="351639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0DCFC-6347-40CC-B6BB-632453244DD2}"/>
              </a:ext>
            </a:extLst>
          </p:cNvPr>
          <p:cNvSpPr txBox="1"/>
          <p:nvPr/>
        </p:nvSpPr>
        <p:spPr>
          <a:xfrm>
            <a:off x="165370" y="5933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Mmp</a:t>
            </a:r>
            <a:r>
              <a:rPr lang="en-US" altLang="zh-CN" b="1" dirty="0"/>
              <a:t>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78474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6750B-7D72-43D2-8292-16CA1AC7AB09}"/>
              </a:ext>
            </a:extLst>
          </p:cNvPr>
          <p:cNvSpPr txBox="1"/>
          <p:nvPr/>
        </p:nvSpPr>
        <p:spPr>
          <a:xfrm>
            <a:off x="570625" y="14105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</a:t>
            </a:r>
            <a:endParaRPr lang="zh-CN" altLang="en-US" sz="2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D7A82C-EEFC-4344-9576-4D488E596F66}"/>
              </a:ext>
            </a:extLst>
          </p:cNvPr>
          <p:cNvGrpSpPr/>
          <p:nvPr/>
        </p:nvGrpSpPr>
        <p:grpSpPr>
          <a:xfrm>
            <a:off x="1872270" y="1"/>
            <a:ext cx="9172192" cy="6676629"/>
            <a:chOff x="1872270" y="0"/>
            <a:chExt cx="9172190" cy="667663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013AFA-558F-419D-9E72-5711AC7B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726" y="0"/>
              <a:ext cx="4492581" cy="33564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3A4C3B-0A33-43FC-82AD-9BF2F783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084" y="141051"/>
              <a:ext cx="4282281" cy="32153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5076A0-BE2D-43AE-8AAE-5D80240F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270" y="3337139"/>
              <a:ext cx="4382614" cy="33394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CD0C93A-55CA-4569-B09B-A12B535F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084" y="3461241"/>
              <a:ext cx="4393376" cy="321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4373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A4FE1C-2FFA-4601-B5DF-2CCBDCABF4FA}"/>
              </a:ext>
            </a:extLst>
          </p:cNvPr>
          <p:cNvSpPr txBox="1"/>
          <p:nvPr/>
        </p:nvSpPr>
        <p:spPr>
          <a:xfrm>
            <a:off x="175098" y="875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Chi-square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B17014-E6DF-4DF1-8FFF-256C73CB3A56}"/>
              </a:ext>
            </a:extLst>
          </p:cNvPr>
          <p:cNvGrpSpPr/>
          <p:nvPr/>
        </p:nvGrpSpPr>
        <p:grpSpPr>
          <a:xfrm>
            <a:off x="1819076" y="0"/>
            <a:ext cx="3959154" cy="5786455"/>
            <a:chOff x="1799620" y="-116181"/>
            <a:chExt cx="4569831" cy="6678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210B6C-838F-42DD-9354-15ED4EBA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9620" y="3223310"/>
              <a:ext cx="4569831" cy="3339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F81ED4-FB37-40E1-9608-289D1A6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72" y="-116181"/>
              <a:ext cx="4382614" cy="3339491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C8A71C-6918-404A-94BB-5C3387286739}"/>
              </a:ext>
            </a:extLst>
          </p:cNvPr>
          <p:cNvGrpSpPr/>
          <p:nvPr/>
        </p:nvGrpSpPr>
        <p:grpSpPr>
          <a:xfrm>
            <a:off x="6745220" y="87549"/>
            <a:ext cx="3866866" cy="5684746"/>
            <a:chOff x="6336660" y="169153"/>
            <a:chExt cx="3300885" cy="48526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A47D20-59F0-4680-AE74-4D7B1DF5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660" y="169153"/>
              <a:ext cx="3300884" cy="24158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FF2F5-8FC3-4D8B-BAD6-0E982ECA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6661" y="2575501"/>
              <a:ext cx="3300884" cy="244634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4DAB4F-DCD3-4270-A05E-ABB929D0B162}"/>
              </a:ext>
            </a:extLst>
          </p:cNvPr>
          <p:cNvGrpSpPr/>
          <p:nvPr/>
        </p:nvGrpSpPr>
        <p:grpSpPr>
          <a:xfrm>
            <a:off x="7972633" y="5751984"/>
            <a:ext cx="1825570" cy="292022"/>
            <a:chOff x="3035030" y="5737816"/>
            <a:chExt cx="1825570" cy="29202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2CF97B-4E99-42DE-A7C1-DB64924FD939}"/>
                </a:ext>
              </a:extLst>
            </p:cNvPr>
            <p:cNvSpPr txBox="1"/>
            <p:nvPr/>
          </p:nvSpPr>
          <p:spPr>
            <a:xfrm>
              <a:off x="3035030" y="57378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53179A-A02B-4EB1-98F3-5C607933814A}"/>
                </a:ext>
              </a:extLst>
            </p:cNvPr>
            <p:cNvSpPr txBox="1"/>
            <p:nvPr/>
          </p:nvSpPr>
          <p:spPr>
            <a:xfrm>
              <a:off x="3393323" y="5743111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CD8B282-729D-482C-9B6B-F5A55B7FA733}"/>
                </a:ext>
              </a:extLst>
            </p:cNvPr>
            <p:cNvSpPr txBox="1"/>
            <p:nvPr/>
          </p:nvSpPr>
          <p:spPr>
            <a:xfrm>
              <a:off x="4048337" y="5747544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F852BE-3609-40D2-B19D-1557E55A7B6F}"/>
                </a:ext>
              </a:extLst>
            </p:cNvPr>
            <p:cNvSpPr txBox="1"/>
            <p:nvPr/>
          </p:nvSpPr>
          <p:spPr>
            <a:xfrm>
              <a:off x="4406630" y="5752839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****</a:t>
              </a:r>
              <a:endParaRPr lang="zh-CN" altLang="en-US" sz="1200" b="1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93ACE0-1F52-4296-B934-7C07FBF949A7}"/>
              </a:ext>
            </a:extLst>
          </p:cNvPr>
          <p:cNvGrpSpPr/>
          <p:nvPr/>
        </p:nvGrpSpPr>
        <p:grpSpPr>
          <a:xfrm>
            <a:off x="3035030" y="5711101"/>
            <a:ext cx="2735309" cy="509222"/>
            <a:chOff x="3035030" y="5711105"/>
            <a:chExt cx="2388613" cy="9151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30A138-095B-46DE-AFE2-088720C45F5D}"/>
                </a:ext>
              </a:extLst>
            </p:cNvPr>
            <p:cNvGrpSpPr/>
            <p:nvPr/>
          </p:nvGrpSpPr>
          <p:grpSpPr>
            <a:xfrm>
              <a:off x="3035030" y="5737816"/>
              <a:ext cx="1768030" cy="64803"/>
              <a:chOff x="3035030" y="5737816"/>
              <a:chExt cx="1768030" cy="6480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6A766-7C56-4DE6-8D4D-3620A92C289F}"/>
                  </a:ext>
                </a:extLst>
              </p:cNvPr>
              <p:cNvSpPr txBox="1"/>
              <p:nvPr/>
            </p:nvSpPr>
            <p:spPr>
              <a:xfrm>
                <a:off x="3035030" y="5737816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C555C2-5110-4BF0-B574-0796879703C8}"/>
                  </a:ext>
                </a:extLst>
              </p:cNvPr>
              <p:cNvSpPr txBox="1"/>
              <p:nvPr/>
            </p:nvSpPr>
            <p:spPr>
              <a:xfrm>
                <a:off x="3393323" y="5743111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2F252D-1864-461A-BFC1-D75CC3FD912A}"/>
                  </a:ext>
                </a:extLst>
              </p:cNvPr>
              <p:cNvSpPr txBox="1"/>
              <p:nvPr/>
            </p:nvSpPr>
            <p:spPr>
              <a:xfrm>
                <a:off x="4048337" y="5747544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CD5BB0-AB46-4E39-B5AE-32403DE24967}"/>
                  </a:ext>
                </a:extLst>
              </p:cNvPr>
              <p:cNvSpPr txBox="1"/>
              <p:nvPr/>
            </p:nvSpPr>
            <p:spPr>
              <a:xfrm>
                <a:off x="4406630" y="5752839"/>
                <a:ext cx="396430" cy="4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****</a:t>
                </a:r>
                <a:endParaRPr lang="zh-CN" altLang="en-US" sz="1200" b="1" dirty="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A96754-121C-412F-8D55-7589EE4CA41C}"/>
                </a:ext>
              </a:extLst>
            </p:cNvPr>
            <p:cNvSpPr txBox="1"/>
            <p:nvPr/>
          </p:nvSpPr>
          <p:spPr>
            <a:xfrm>
              <a:off x="5179793" y="5711105"/>
              <a:ext cx="243850" cy="66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D3233-36CE-4CEF-8156-0C1217A8C72C}"/>
              </a:ext>
            </a:extLst>
          </p:cNvPr>
          <p:cNvSpPr txBox="1"/>
          <p:nvPr/>
        </p:nvSpPr>
        <p:spPr>
          <a:xfrm>
            <a:off x="7335096" y="570801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2889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1D59AF-4735-40C4-A15B-17AB2A0DEEBB}"/>
              </a:ext>
            </a:extLst>
          </p:cNvPr>
          <p:cNvSpPr txBox="1"/>
          <p:nvPr/>
        </p:nvSpPr>
        <p:spPr>
          <a:xfrm>
            <a:off x="412377" y="27790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Problem 2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CCF5E-1712-417B-A493-D6BF4EFB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1"/>
          <a:stretch/>
        </p:blipFill>
        <p:spPr>
          <a:xfrm>
            <a:off x="6519516" y="897753"/>
            <a:ext cx="4426930" cy="224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D221E5-99EF-4B3F-BDA0-E76C54AC247C}"/>
              </a:ext>
            </a:extLst>
          </p:cNvPr>
          <p:cNvSpPr txBox="1"/>
          <p:nvPr/>
        </p:nvSpPr>
        <p:spPr>
          <a:xfrm>
            <a:off x="1783265" y="150882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 smooth but input 0,1,2</a:t>
            </a:r>
            <a:endParaRPr lang="zh-CN" altLang="en-US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2458AD-0109-4F79-A589-6C363BB78E19}"/>
              </a:ext>
            </a:extLst>
          </p:cNvPr>
          <p:cNvCxnSpPr>
            <a:cxnSpLocks/>
          </p:cNvCxnSpPr>
          <p:nvPr/>
        </p:nvCxnSpPr>
        <p:spPr>
          <a:xfrm>
            <a:off x="7032703" y="391883"/>
            <a:ext cx="3611419" cy="33519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52DE5FDC-2A93-4300-8280-1602961F118A}"/>
              </a:ext>
            </a:extLst>
          </p:cNvPr>
          <p:cNvSpPr/>
          <p:nvPr/>
        </p:nvSpPr>
        <p:spPr>
          <a:xfrm>
            <a:off x="4171678" y="2856346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B79D35-120C-43C7-B9DC-6DC0C2D93466}"/>
              </a:ext>
            </a:extLst>
          </p:cNvPr>
          <p:cNvSpPr/>
          <p:nvPr/>
        </p:nvSpPr>
        <p:spPr>
          <a:xfrm>
            <a:off x="3263798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E5DAF5-3D12-4635-8D53-80942222EE77}"/>
              </a:ext>
            </a:extLst>
          </p:cNvPr>
          <p:cNvSpPr/>
          <p:nvPr/>
        </p:nvSpPr>
        <p:spPr>
          <a:xfrm>
            <a:off x="5046454" y="4142601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8DAFB4-B12C-4C1C-9AE4-4390E8F6FDA3}"/>
              </a:ext>
            </a:extLst>
          </p:cNvPr>
          <p:cNvSpPr/>
          <p:nvPr/>
        </p:nvSpPr>
        <p:spPr>
          <a:xfrm>
            <a:off x="2691143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B3C3322-79AF-459F-B511-12F6260496BB}"/>
              </a:ext>
            </a:extLst>
          </p:cNvPr>
          <p:cNvSpPr/>
          <p:nvPr/>
        </p:nvSpPr>
        <p:spPr>
          <a:xfrm>
            <a:off x="4408258" y="5602593"/>
            <a:ext cx="572655" cy="572655"/>
          </a:xfrm>
          <a:prstGeom prst="ellipse">
            <a:avLst/>
          </a:prstGeom>
          <a:noFill/>
          <a:ln w="254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29169-53EE-4B25-9137-80AC2B7113AE}"/>
              </a:ext>
            </a:extLst>
          </p:cNvPr>
          <p:cNvCxnSpPr>
            <a:stCxn id="10" idx="3"/>
          </p:cNvCxnSpPr>
          <p:nvPr/>
        </p:nvCxnSpPr>
        <p:spPr>
          <a:xfrm flipH="1">
            <a:off x="3685032" y="3345137"/>
            <a:ext cx="570508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BDD37E-18B8-4C9F-B874-354C1394376A}"/>
              </a:ext>
            </a:extLst>
          </p:cNvPr>
          <p:cNvCxnSpPr>
            <a:stCxn id="10" idx="5"/>
          </p:cNvCxnSpPr>
          <p:nvPr/>
        </p:nvCxnSpPr>
        <p:spPr>
          <a:xfrm>
            <a:off x="4660470" y="3345137"/>
            <a:ext cx="505891" cy="7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B70FFAA-3807-41DE-802B-44D6255A87D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977471" y="4715255"/>
            <a:ext cx="412007" cy="8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AEA9E20-34E9-48BA-8681-86D8574D37DC}"/>
              </a:ext>
            </a:extLst>
          </p:cNvPr>
          <p:cNvCxnSpPr/>
          <p:nvPr/>
        </p:nvCxnSpPr>
        <p:spPr>
          <a:xfrm>
            <a:off x="3836453" y="4715255"/>
            <a:ext cx="708115" cy="8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BE2811E-F594-48E4-9CAA-B68F720441DA}"/>
              </a:ext>
            </a:extLst>
          </p:cNvPr>
          <p:cNvSpPr/>
          <p:nvPr/>
        </p:nvSpPr>
        <p:spPr>
          <a:xfrm>
            <a:off x="5079835" y="5779283"/>
            <a:ext cx="505891" cy="219273"/>
          </a:xfrm>
          <a:prstGeom prst="rightArrow">
            <a:avLst/>
          </a:prstGeom>
          <a:solidFill>
            <a:srgbClr val="2178B5"/>
          </a:solidFill>
          <a:ln>
            <a:solidFill>
              <a:srgbClr val="21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7B5092-12CC-4659-9818-10C7930BCCEB}"/>
              </a:ext>
            </a:extLst>
          </p:cNvPr>
          <p:cNvSpPr txBox="1"/>
          <p:nvPr/>
        </p:nvSpPr>
        <p:spPr>
          <a:xfrm>
            <a:off x="5684648" y="570425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0,0,0,0,1,2,1,1,1,2,1,0,0,0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C2F1C-C5B9-4055-8A6D-1DD73A3BA0EB}"/>
              </a:ext>
            </a:extLst>
          </p:cNvPr>
          <p:cNvSpPr/>
          <p:nvPr/>
        </p:nvSpPr>
        <p:spPr>
          <a:xfrm>
            <a:off x="5585725" y="5690935"/>
            <a:ext cx="2893956" cy="395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A562-1D64-4E35-8D09-8F6AF49621E7}"/>
              </a:ext>
            </a:extLst>
          </p:cNvPr>
          <p:cNvSpPr txBox="1"/>
          <p:nvPr/>
        </p:nvSpPr>
        <p:spPr>
          <a:xfrm>
            <a:off x="8446672" y="567512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average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82088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ED61B2-A9BE-4AC9-A778-0584200E32BE}"/>
              </a:ext>
            </a:extLst>
          </p:cNvPr>
          <p:cNvGrpSpPr/>
          <p:nvPr/>
        </p:nvGrpSpPr>
        <p:grpSpPr>
          <a:xfrm>
            <a:off x="0" y="1123951"/>
            <a:ext cx="12192000" cy="4257353"/>
            <a:chOff x="0" y="1123950"/>
            <a:chExt cx="12192000" cy="42573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F88CF3-AD78-4113-9853-DB90A4F1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6"/>
            <a:stretch/>
          </p:blipFill>
          <p:spPr>
            <a:xfrm>
              <a:off x="160454" y="1123950"/>
              <a:ext cx="11839627" cy="18453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B9A97-77A5-44B4-9709-84100654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69272"/>
              <a:ext cx="12192000" cy="241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05165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960B28-B301-49FC-9840-6C0B091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60" y="3063355"/>
            <a:ext cx="1736572" cy="2538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6B38-BB5B-4718-A271-813D0DB8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" y="3245497"/>
            <a:ext cx="12123906" cy="2398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779BF-7A49-47FA-BAAB-488D2C16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2" y="1061817"/>
            <a:ext cx="11807132" cy="22893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FB7C37-0F85-4D04-B1D2-136DBDE2C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" y="1003440"/>
            <a:ext cx="12055812" cy="2379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979003-E483-483F-91DE-91E9DA0037B1}"/>
              </a:ext>
            </a:extLst>
          </p:cNvPr>
          <p:cNvSpPr txBox="1"/>
          <p:nvPr/>
        </p:nvSpPr>
        <p:spPr>
          <a:xfrm>
            <a:off x="581025" y="653396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Ttn-1 in Tbb-4 vs ttn-1 in </a:t>
            </a:r>
            <a:r>
              <a:rPr lang="en-US" altLang="zh-CN" b="1" dirty="0" err="1"/>
              <a:t>mmp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988051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832F7C7-9CF5-459E-BE6B-59BD2E6998DD}"/>
              </a:ext>
            </a:extLst>
          </p:cNvPr>
          <p:cNvGrpSpPr/>
          <p:nvPr/>
        </p:nvGrpSpPr>
        <p:grpSpPr>
          <a:xfrm>
            <a:off x="1052513" y="738878"/>
            <a:ext cx="10086975" cy="5764548"/>
            <a:chOff x="85725" y="51601"/>
            <a:chExt cx="12172950" cy="69566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2F3DDD-982F-428F-B116-D5EE6199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4644472"/>
              <a:ext cx="11849100" cy="236377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2A788D-F609-462E-83D6-164CB5F6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2378111"/>
              <a:ext cx="11915775" cy="22663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AD6E9E-E617-4D58-AA2F-5877F3F6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" y="51601"/>
              <a:ext cx="12096750" cy="239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4090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E38E75C-11E2-46F5-85B1-C1A733623721}"/>
              </a:ext>
            </a:extLst>
          </p:cNvPr>
          <p:cNvGrpSpPr/>
          <p:nvPr/>
        </p:nvGrpSpPr>
        <p:grpSpPr>
          <a:xfrm>
            <a:off x="72190" y="1132511"/>
            <a:ext cx="11717342" cy="4654571"/>
            <a:chOff x="0" y="799060"/>
            <a:chExt cx="12192000" cy="48431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B606BA-01D6-48D8-9D41-487DC1BB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79"/>
            <a:stretch/>
          </p:blipFill>
          <p:spPr>
            <a:xfrm>
              <a:off x="0" y="799060"/>
              <a:ext cx="12192000" cy="21592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8BDDB7-038D-4D94-B197-4DC038169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482" y="3551224"/>
              <a:ext cx="11795152" cy="209095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2EFA238-33D7-4684-A6D1-1BFA2DEA8800}"/>
              </a:ext>
            </a:extLst>
          </p:cNvPr>
          <p:cNvSpPr txBox="1"/>
          <p:nvPr/>
        </p:nvSpPr>
        <p:spPr>
          <a:xfrm>
            <a:off x="609600" y="88625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by seq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A9337E-2BB8-469C-BC23-9F90C5DFFCBD}"/>
              </a:ext>
            </a:extLst>
          </p:cNvPr>
          <p:cNvSpPr txBox="1"/>
          <p:nvPr/>
        </p:nvSpPr>
        <p:spPr>
          <a:xfrm>
            <a:off x="609600" y="3453999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 trained via </a:t>
            </a:r>
            <a:r>
              <a:rPr lang="en-US" altLang="zh-CN" dirty="0" err="1"/>
              <a:t>tbb</a:t>
            </a:r>
            <a:r>
              <a:rPr lang="en-US" altLang="zh-CN" dirty="0"/>
              <a:t>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977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21DEA6-60AC-42CF-9AEC-F66F066A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0" y="848566"/>
            <a:ext cx="6123620" cy="4521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EA8D2D-D665-4FC3-98FC-237C901C298E}"/>
              </a:ext>
            </a:extLst>
          </p:cNvPr>
          <p:cNvSpPr txBox="1"/>
          <p:nvPr/>
        </p:nvSpPr>
        <p:spPr>
          <a:xfrm rot="5400000">
            <a:off x="-300047" y="282941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A455D-490F-47D3-BD13-7CAFA1860539}"/>
              </a:ext>
            </a:extLst>
          </p:cNvPr>
          <p:cNvSpPr txBox="1"/>
          <p:nvPr/>
        </p:nvSpPr>
        <p:spPr>
          <a:xfrm>
            <a:off x="2442834" y="5753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7004 genes in </a:t>
            </a:r>
            <a:r>
              <a:rPr lang="en-US" altLang="zh-CN" dirty="0" err="1"/>
              <a:t>chrom</a:t>
            </a:r>
            <a:r>
              <a:rPr lang="en-US" altLang="zh-CN" dirty="0"/>
              <a:t> V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DB3957-7B00-45A7-8C28-0A1FC4F14380}"/>
              </a:ext>
            </a:extLst>
          </p:cNvPr>
          <p:cNvSpPr txBox="1"/>
          <p:nvPr/>
        </p:nvSpPr>
        <p:spPr>
          <a:xfrm>
            <a:off x="2502947" y="53699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9562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6C8F5B-6AC4-458D-9555-B10702BA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1" y="1342973"/>
            <a:ext cx="5304017" cy="40174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E6A2D8-F054-4CBD-94B1-C7D58C994F5D}"/>
              </a:ext>
            </a:extLst>
          </p:cNvPr>
          <p:cNvSpPr txBox="1"/>
          <p:nvPr/>
        </p:nvSpPr>
        <p:spPr>
          <a:xfrm>
            <a:off x="2153089" y="5262333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8865C-FE29-4769-9EF6-42776EDD5EF7}"/>
              </a:ext>
            </a:extLst>
          </p:cNvPr>
          <p:cNvSpPr txBox="1"/>
          <p:nvPr/>
        </p:nvSpPr>
        <p:spPr>
          <a:xfrm rot="5400000">
            <a:off x="-228329" y="316306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SNP number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92AAE7-3D89-4793-A8CE-C03AC50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34" y="1595667"/>
            <a:ext cx="5090373" cy="36666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1EA89A-E95E-4FCE-BC6D-67DFEE7515ED}"/>
              </a:ext>
            </a:extLst>
          </p:cNvPr>
          <p:cNvSpPr txBox="1"/>
          <p:nvPr/>
        </p:nvSpPr>
        <p:spPr>
          <a:xfrm>
            <a:off x="8244667" y="136194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292EB-3A01-4BDF-A1B7-A17A88395E27}"/>
              </a:ext>
            </a:extLst>
          </p:cNvPr>
          <p:cNvSpPr txBox="1"/>
          <p:nvPr/>
        </p:nvSpPr>
        <p:spPr>
          <a:xfrm>
            <a:off x="2577083" y="122633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5E2678-BB74-4578-B3AB-9921F8400D23}"/>
              </a:ext>
            </a:extLst>
          </p:cNvPr>
          <p:cNvSpPr txBox="1"/>
          <p:nvPr/>
        </p:nvSpPr>
        <p:spPr>
          <a:xfrm>
            <a:off x="-3282732" y="398843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Almost all genes are well predicted in this model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CF879-299D-4605-B96D-4913AC9B7A44}"/>
              </a:ext>
            </a:extLst>
          </p:cNvPr>
          <p:cNvSpPr txBox="1"/>
          <p:nvPr/>
        </p:nvSpPr>
        <p:spPr>
          <a:xfrm>
            <a:off x="7769377" y="517577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expect (n*p)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16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B447F6-15CF-495C-A702-3DB35019CA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30338D-3E8A-4442-961F-6B7F57BF4014}"/>
              </a:ext>
            </a:extLst>
          </p:cNvPr>
          <p:cNvGrpSpPr/>
          <p:nvPr/>
        </p:nvGrpSpPr>
        <p:grpSpPr>
          <a:xfrm>
            <a:off x="996751" y="1127606"/>
            <a:ext cx="8842274" cy="5690381"/>
            <a:chOff x="1095200" y="1163256"/>
            <a:chExt cx="2850493" cy="498579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B9A48E7-A787-44AE-850A-C16998B26079}"/>
                </a:ext>
              </a:extLst>
            </p:cNvPr>
            <p:cNvSpPr txBox="1"/>
            <p:nvPr/>
          </p:nvSpPr>
          <p:spPr>
            <a:xfrm>
              <a:off x="1305196" y="1163256"/>
              <a:ext cx="800051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bg1"/>
                  </a:solidFill>
                </a:rPr>
                <a:t>Screening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05C0737-F54E-48EF-A5BC-50A6EB68CC2E}"/>
                </a:ext>
              </a:extLst>
            </p:cNvPr>
            <p:cNvSpPr/>
            <p:nvPr/>
          </p:nvSpPr>
          <p:spPr>
            <a:xfrm rot="5400000">
              <a:off x="2131917" y="193018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E69893-DE00-48D6-A9C3-D18427EBFE74}"/>
                </a:ext>
              </a:extLst>
            </p:cNvPr>
            <p:cNvSpPr txBox="1"/>
            <p:nvPr/>
          </p:nvSpPr>
          <p:spPr>
            <a:xfrm>
              <a:off x="1401376" y="2797337"/>
              <a:ext cx="738039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Mapping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0B3074-CB0F-42BA-84E9-7CB55A3B5EA9}"/>
                </a:ext>
              </a:extLst>
            </p:cNvPr>
            <p:cNvSpPr txBox="1"/>
            <p:nvPr/>
          </p:nvSpPr>
          <p:spPr>
            <a:xfrm>
              <a:off x="3223465" y="2064503"/>
              <a:ext cx="622285" cy="404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5-6 Samples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2019DDA-A8BB-41A4-AE24-36A2D02005CD}"/>
                </a:ext>
              </a:extLst>
            </p:cNvPr>
            <p:cNvSpPr/>
            <p:nvPr/>
          </p:nvSpPr>
          <p:spPr>
            <a:xfrm rot="5400000">
              <a:off x="2131916" y="3737564"/>
              <a:ext cx="828325" cy="90598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85C30E-6992-48F8-9688-E09C2970F553}"/>
                </a:ext>
              </a:extLst>
            </p:cNvPr>
            <p:cNvSpPr txBox="1"/>
            <p:nvPr/>
          </p:nvSpPr>
          <p:spPr>
            <a:xfrm>
              <a:off x="1095200" y="4680093"/>
              <a:ext cx="935442" cy="620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Sequencing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7F225-665D-4854-87F1-F21A8B21C1DF}"/>
                </a:ext>
              </a:extLst>
            </p:cNvPr>
            <p:cNvSpPr txBox="1"/>
            <p:nvPr/>
          </p:nvSpPr>
          <p:spPr>
            <a:xfrm>
              <a:off x="3504792" y="3940984"/>
              <a:ext cx="440901" cy="404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1 month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A47C73-951D-46B8-8E69-FB10B240290D}"/>
                </a:ext>
              </a:extLst>
            </p:cNvPr>
            <p:cNvSpPr txBox="1"/>
            <p:nvPr/>
          </p:nvSpPr>
          <p:spPr>
            <a:xfrm>
              <a:off x="1305196" y="5825445"/>
              <a:ext cx="1126127" cy="323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Accurate and save a lot of money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EABEB-06C9-4372-B5B2-652C01C9A069}"/>
              </a:ext>
            </a:extLst>
          </p:cNvPr>
          <p:cNvGrpSpPr/>
          <p:nvPr/>
        </p:nvGrpSpPr>
        <p:grpSpPr>
          <a:xfrm>
            <a:off x="6908833" y="1035718"/>
            <a:ext cx="5048877" cy="5400408"/>
            <a:chOff x="6908833" y="1035718"/>
            <a:chExt cx="5048877" cy="540040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5A53E5-7060-4E6F-B765-C0F27A5727AC}"/>
                </a:ext>
              </a:extLst>
            </p:cNvPr>
            <p:cNvSpPr txBox="1"/>
            <p:nvPr/>
          </p:nvSpPr>
          <p:spPr>
            <a:xfrm>
              <a:off x="7566716" y="1035718"/>
              <a:ext cx="2510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Screening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8467AFDB-21BA-4E99-B4EE-953624E63F87}"/>
                </a:ext>
              </a:extLst>
            </p:cNvPr>
            <p:cNvSpPr/>
            <p:nvPr/>
          </p:nvSpPr>
          <p:spPr>
            <a:xfrm rot="5400000">
              <a:off x="8363278" y="183280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56EAD3-5D95-4ED7-ABAB-FB19E7AFD14A}"/>
                </a:ext>
              </a:extLst>
            </p:cNvPr>
            <p:cNvSpPr txBox="1"/>
            <p:nvPr/>
          </p:nvSpPr>
          <p:spPr>
            <a:xfrm>
              <a:off x="7452218" y="2669799"/>
              <a:ext cx="2934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Sequencing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09C953-77BF-4A2C-8DF5-1D08CEE4B06F}"/>
                </a:ext>
              </a:extLst>
            </p:cNvPr>
            <p:cNvSpPr txBox="1"/>
            <p:nvPr/>
          </p:nvSpPr>
          <p:spPr>
            <a:xfrm>
              <a:off x="9484985" y="1936966"/>
              <a:ext cx="247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50-100</a:t>
              </a:r>
              <a:r>
                <a: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Samples</a:t>
              </a:r>
              <a:endPara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79A74DF0-E81E-46BB-94E3-3DD648DD9BC5}"/>
                </a:ext>
              </a:extLst>
            </p:cNvPr>
            <p:cNvSpPr/>
            <p:nvPr/>
          </p:nvSpPr>
          <p:spPr>
            <a:xfrm rot="5400000">
              <a:off x="8356983" y="3489456"/>
              <a:ext cx="898954" cy="9162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7DC911-2BF3-4ECD-8FFD-1F06D5C82D48}"/>
                </a:ext>
              </a:extLst>
            </p:cNvPr>
            <p:cNvSpPr txBox="1"/>
            <p:nvPr/>
          </p:nvSpPr>
          <p:spPr>
            <a:xfrm>
              <a:off x="7799267" y="4326449"/>
              <a:ext cx="20268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Analyze</a:t>
              </a:r>
              <a:endPara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DEFE1F-69AF-4D77-B8B3-C79574E29A6E}"/>
                </a:ext>
              </a:extLst>
            </p:cNvPr>
            <p:cNvSpPr txBox="1"/>
            <p:nvPr/>
          </p:nvSpPr>
          <p:spPr>
            <a:xfrm>
              <a:off x="6908833" y="5512796"/>
              <a:ext cx="47115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Next-gen seq is becoming cheaper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 get a lot of allele and gene once a screen</a:t>
              </a:r>
            </a:p>
            <a:p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Mapping free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071514-00BD-299C-2C23-1CC6213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3" y="369000"/>
            <a:ext cx="11662237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8B45C-F5D0-FBB4-7279-2F716B9DC4F9}"/>
              </a:ext>
            </a:extLst>
          </p:cNvPr>
          <p:cNvSpPr txBox="1"/>
          <p:nvPr/>
        </p:nvSpPr>
        <p:spPr>
          <a:xfrm>
            <a:off x="295275" y="1880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TBB-4(sa127)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8948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2693F4-F0AC-44CC-84D9-1B4A75ED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5" y="1151682"/>
            <a:ext cx="5438775" cy="4124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4DB97-2DDD-47D7-B35C-735EBC510C61}"/>
              </a:ext>
            </a:extLst>
          </p:cNvPr>
          <p:cNvSpPr txBox="1"/>
          <p:nvPr/>
        </p:nvSpPr>
        <p:spPr>
          <a:xfrm>
            <a:off x="2554942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418A25-CA98-437B-9D2A-2E9096C80475}"/>
              </a:ext>
            </a:extLst>
          </p:cNvPr>
          <p:cNvSpPr txBox="1"/>
          <p:nvPr/>
        </p:nvSpPr>
        <p:spPr>
          <a:xfrm rot="5400000">
            <a:off x="-71912" y="30291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B71976-84FB-4974-B548-BC8D1955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8478"/>
            <a:ext cx="5782891" cy="43275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481A38-1180-4A61-956F-7EC4CF18D547}"/>
              </a:ext>
            </a:extLst>
          </p:cNvPr>
          <p:cNvSpPr txBox="1"/>
          <p:nvPr/>
        </p:nvSpPr>
        <p:spPr>
          <a:xfrm rot="5400000">
            <a:off x="5656618" y="302917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1207A6-F22C-4C39-B6DB-C818286F3015}"/>
              </a:ext>
            </a:extLst>
          </p:cNvPr>
          <p:cNvSpPr txBox="1"/>
          <p:nvPr/>
        </p:nvSpPr>
        <p:spPr>
          <a:xfrm>
            <a:off x="8606396" y="527600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mmp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B8A545-58BE-4675-BCB0-7C77F77E9122}"/>
              </a:ext>
            </a:extLst>
          </p:cNvPr>
          <p:cNvSpPr txBox="1"/>
          <p:nvPr/>
        </p:nvSpPr>
        <p:spPr>
          <a:xfrm>
            <a:off x="332206" y="748423"/>
            <a:ext cx="9783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Genes predicted to have almost the same mutation frequency in different models.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98951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E78352C-6322-49F2-93FD-C9CF2037009B}"/>
              </a:ext>
            </a:extLst>
          </p:cNvPr>
          <p:cNvGrpSpPr/>
          <p:nvPr/>
        </p:nvGrpSpPr>
        <p:grpSpPr>
          <a:xfrm>
            <a:off x="762001" y="238125"/>
            <a:ext cx="6096468" cy="5987302"/>
            <a:chOff x="-104775" y="-138953"/>
            <a:chExt cx="7266013" cy="71359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2647DC-286F-4620-9675-A7B36F15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4775" y="-138953"/>
              <a:ext cx="7266013" cy="713590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5A75F3-DB08-4145-9BAF-D4D97B86225F}"/>
                </a:ext>
              </a:extLst>
            </p:cNvPr>
            <p:cNvGrpSpPr/>
            <p:nvPr/>
          </p:nvGrpSpPr>
          <p:grpSpPr>
            <a:xfrm>
              <a:off x="4993342" y="341566"/>
              <a:ext cx="1030183" cy="330138"/>
              <a:chOff x="4993342" y="341566"/>
              <a:chExt cx="1030183" cy="33013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6AA432-4C99-474C-8636-2D9FBD851426}"/>
                  </a:ext>
                </a:extLst>
              </p:cNvPr>
              <p:cNvSpPr txBox="1"/>
              <p:nvPr/>
            </p:nvSpPr>
            <p:spPr>
              <a:xfrm>
                <a:off x="5260845" y="341566"/>
                <a:ext cx="762680" cy="33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Nekl-4</a:t>
                </a:r>
                <a:endParaRPr lang="zh-CN" altLang="en-US" sz="12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8A8AF17F-43B7-46B5-8425-FB445B0B3CBD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993342" y="506636"/>
                <a:ext cx="267504" cy="111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E3950D-FE2A-4A9B-BBCF-33E48B8A3A91}"/>
                </a:ext>
              </a:extLst>
            </p:cNvPr>
            <p:cNvGrpSpPr/>
            <p:nvPr/>
          </p:nvGrpSpPr>
          <p:grpSpPr>
            <a:xfrm>
              <a:off x="4081813" y="4779096"/>
              <a:ext cx="1194490" cy="330138"/>
              <a:chOff x="4993342" y="341566"/>
              <a:chExt cx="1194490" cy="33013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6E694E-F1DB-4AB1-B607-2BE6CC19AA6E}"/>
                  </a:ext>
                </a:extLst>
              </p:cNvPr>
              <p:cNvSpPr txBox="1"/>
              <p:nvPr/>
            </p:nvSpPr>
            <p:spPr>
              <a:xfrm>
                <a:off x="5260846" y="341566"/>
                <a:ext cx="926986" cy="33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F49E12.8</a:t>
                </a:r>
                <a:endParaRPr lang="zh-CN" altLang="en-US" sz="12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BEA2307-6993-4F1C-8208-DB9366763B05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993342" y="506636"/>
                <a:ext cx="267504" cy="111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EC8722-8436-4030-9ACC-E9B9AEAE2B57}"/>
                </a:ext>
              </a:extLst>
            </p:cNvPr>
            <p:cNvGrpSpPr/>
            <p:nvPr/>
          </p:nvGrpSpPr>
          <p:grpSpPr>
            <a:xfrm>
              <a:off x="3406348" y="4640596"/>
              <a:ext cx="762681" cy="585828"/>
              <a:chOff x="5618295" y="341566"/>
              <a:chExt cx="762681" cy="585828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FB56F9-392A-4BB0-AE1C-DB8B32EC750F}"/>
                  </a:ext>
                </a:extLst>
              </p:cNvPr>
              <p:cNvSpPr txBox="1"/>
              <p:nvPr/>
            </p:nvSpPr>
            <p:spPr>
              <a:xfrm>
                <a:off x="5618295" y="341566"/>
                <a:ext cx="762681" cy="330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Nekl-3</a:t>
                </a:r>
                <a:endParaRPr lang="zh-CN" altLang="en-US" sz="12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65D4CCC-0A2A-4CB7-9177-50552AE82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8688" y="618565"/>
                <a:ext cx="127568" cy="3088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9727469-BFA3-4047-95DD-4ADEE37A00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341566"/>
              <a:ext cx="0" cy="5467563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5E1272-B478-4A7B-A733-4C039F1669C6}"/>
                </a:ext>
              </a:extLst>
            </p:cNvPr>
            <p:cNvCxnSpPr>
              <a:cxnSpLocks/>
            </p:cNvCxnSpPr>
            <p:nvPr/>
          </p:nvCxnSpPr>
          <p:spPr>
            <a:xfrm>
              <a:off x="3030970" y="5809129"/>
              <a:ext cx="370152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F13A3B7-E304-4927-86CD-544BA3622A7E}"/>
                </a:ext>
              </a:extLst>
            </p:cNvPr>
            <p:cNvSpPr/>
            <p:nvPr/>
          </p:nvSpPr>
          <p:spPr>
            <a:xfrm>
              <a:off x="3081264" y="654424"/>
              <a:ext cx="1930007" cy="5118847"/>
            </a:xfrm>
            <a:custGeom>
              <a:avLst/>
              <a:gdLst>
                <a:gd name="connsiteX0" fmla="*/ 2595 w 1930007"/>
                <a:gd name="connsiteY0" fmla="*/ 0 h 5118847"/>
                <a:gd name="connsiteX1" fmla="*/ 307395 w 1930007"/>
                <a:gd name="connsiteY1" fmla="*/ 4168588 h 5118847"/>
                <a:gd name="connsiteX2" fmla="*/ 1930007 w 1930007"/>
                <a:gd name="connsiteY2" fmla="*/ 5118847 h 51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007" h="5118847">
                  <a:moveTo>
                    <a:pt x="2595" y="0"/>
                  </a:moveTo>
                  <a:cubicBezTo>
                    <a:pt x="-5623" y="1657723"/>
                    <a:pt x="-13840" y="3315447"/>
                    <a:pt x="307395" y="4168588"/>
                  </a:cubicBezTo>
                  <a:cubicBezTo>
                    <a:pt x="628630" y="5021729"/>
                    <a:pt x="1279318" y="5070288"/>
                    <a:pt x="1930007" y="511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F2809C-91B0-4198-A1A3-D5836D25524A}"/>
                </a:ext>
              </a:extLst>
            </p:cNvPr>
            <p:cNvSpPr/>
            <p:nvPr/>
          </p:nvSpPr>
          <p:spPr>
            <a:xfrm>
              <a:off x="484094" y="480067"/>
              <a:ext cx="2540693" cy="601934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FCB75E-D075-4552-9735-7E9F3B9CCABD}"/>
                </a:ext>
              </a:extLst>
            </p:cNvPr>
            <p:cNvSpPr/>
            <p:nvPr/>
          </p:nvSpPr>
          <p:spPr>
            <a:xfrm>
              <a:off x="3024787" y="5836024"/>
              <a:ext cx="3707707" cy="65488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AB8D0C7-CD2B-415F-8732-6290444B565E}"/>
              </a:ext>
            </a:extLst>
          </p:cNvPr>
          <p:cNvSpPr txBox="1"/>
          <p:nvPr/>
        </p:nvSpPr>
        <p:spPr>
          <a:xfrm>
            <a:off x="2754769" y="6019578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Fold Change (-log2)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1951BE-4DC5-47BA-AAF2-2014BC2F80F9}"/>
              </a:ext>
            </a:extLst>
          </p:cNvPr>
          <p:cNvSpPr txBox="1"/>
          <p:nvPr/>
        </p:nvSpPr>
        <p:spPr>
          <a:xfrm rot="5400000">
            <a:off x="380823" y="327312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r>
              <a:rPr lang="en-US" altLang="zh-CN" dirty="0"/>
              <a:t>(-lg)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C1AFBD3-A20E-4420-94CA-BCC5EAABA294}"/>
              </a:ext>
            </a:extLst>
          </p:cNvPr>
          <p:cNvSpPr txBox="1"/>
          <p:nvPr/>
        </p:nvSpPr>
        <p:spPr>
          <a:xfrm>
            <a:off x="6701069" y="641300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G444E screening</a:t>
            </a:r>
          </a:p>
          <a:p>
            <a:r>
              <a:rPr lang="en-US" altLang="zh-CN" dirty="0"/>
              <a:t>N = 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1868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46A3680-9B46-4227-95C1-A309D9F8CF44}"/>
              </a:ext>
            </a:extLst>
          </p:cNvPr>
          <p:cNvGrpSpPr/>
          <p:nvPr/>
        </p:nvGrpSpPr>
        <p:grpSpPr>
          <a:xfrm>
            <a:off x="750435" y="476846"/>
            <a:ext cx="6324961" cy="6552536"/>
            <a:chOff x="679964" y="361950"/>
            <a:chExt cx="5968486" cy="587569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C520D8E-A314-4C16-8732-AAD0A7B2A81C}"/>
                </a:ext>
              </a:extLst>
            </p:cNvPr>
            <p:cNvGrpSpPr/>
            <p:nvPr/>
          </p:nvGrpSpPr>
          <p:grpSpPr>
            <a:xfrm>
              <a:off x="894872" y="361950"/>
              <a:ext cx="5753578" cy="5720998"/>
              <a:chOff x="-133828" y="-35004"/>
              <a:chExt cx="6897055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E97BCF1-EE3F-4FF1-B359-86CA28FB4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828" y="-35004"/>
                <a:ext cx="6897055" cy="6858000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270BEAAD-0E07-4FAD-868E-863F629B703C}"/>
                  </a:ext>
                </a:extLst>
              </p:cNvPr>
              <p:cNvGrpSpPr/>
              <p:nvPr/>
            </p:nvGrpSpPr>
            <p:grpSpPr>
              <a:xfrm>
                <a:off x="4477490" y="208293"/>
                <a:ext cx="1018919" cy="330836"/>
                <a:chOff x="4752978" y="238125"/>
                <a:chExt cx="1018919" cy="330836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9386E31-B160-40CD-B097-3FDB9BFC2FC5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761747" cy="33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tbb-4</a:t>
                  </a:r>
                  <a:endParaRPr lang="zh-CN" altLang="en-US" sz="1400" dirty="0"/>
                </a:p>
              </p:txBody>
            </p: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D545E222-2A1A-417A-944D-E4CF7AF1FE82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4752978" y="403543"/>
                  <a:ext cx="257172" cy="1489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5E653C7-4489-4B49-A044-2BBFDC94ABE4}"/>
                  </a:ext>
                </a:extLst>
              </p:cNvPr>
              <p:cNvGrpSpPr/>
              <p:nvPr/>
            </p:nvGrpSpPr>
            <p:grpSpPr>
              <a:xfrm>
                <a:off x="2847975" y="4806395"/>
                <a:ext cx="835854" cy="527605"/>
                <a:chOff x="4505325" y="72470"/>
                <a:chExt cx="835854" cy="527605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6BCEC1A-7F6E-4C54-A603-9DE0B7E84874}"/>
                    </a:ext>
                  </a:extLst>
                </p:cNvPr>
                <p:cNvSpPr txBox="1"/>
                <p:nvPr/>
              </p:nvSpPr>
              <p:spPr>
                <a:xfrm>
                  <a:off x="4579432" y="72470"/>
                  <a:ext cx="761747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tba-5</a:t>
                  </a:r>
                  <a:endParaRPr lang="zh-CN" altLang="en-US" sz="1400" dirty="0"/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0CBC405F-E0B9-4289-9ED9-A39DE0061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05325" y="393144"/>
                  <a:ext cx="118031" cy="2069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CF2BF5B-3CFC-4435-80F4-206ED1F662EA}"/>
                  </a:ext>
                </a:extLst>
              </p:cNvPr>
              <p:cNvGrpSpPr/>
              <p:nvPr/>
            </p:nvGrpSpPr>
            <p:grpSpPr>
              <a:xfrm>
                <a:off x="3715208" y="3335629"/>
                <a:ext cx="1552572" cy="330836"/>
                <a:chOff x="4752978" y="238125"/>
                <a:chExt cx="1552572" cy="330836"/>
              </a:xfrm>
            </p:grpSpPr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B592C0A-34C7-4609-8A89-9032344B6146}"/>
                    </a:ext>
                  </a:extLst>
                </p:cNvPr>
                <p:cNvSpPr txBox="1"/>
                <p:nvPr/>
              </p:nvSpPr>
              <p:spPr>
                <a:xfrm>
                  <a:off x="5010150" y="238125"/>
                  <a:ext cx="1295400" cy="33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Y55F3C.17</a:t>
                  </a:r>
                  <a:endParaRPr lang="zh-CN" altLang="en-US" sz="1400" dirty="0"/>
                </a:p>
              </p:txBody>
            </p:sp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DFAB546B-3162-437E-BDA7-A466E532F903}"/>
                    </a:ext>
                  </a:extLst>
                </p:cNvPr>
                <p:cNvCxnSpPr>
                  <a:cxnSpLocks/>
                  <a:stCxn id="17" idx="1"/>
                </p:cNvCxnSpPr>
                <p:nvPr/>
              </p:nvCxnSpPr>
              <p:spPr>
                <a:xfrm flipH="1">
                  <a:off x="4752978" y="403543"/>
                  <a:ext cx="257172" cy="1489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E7EC753-E4AD-4219-A36F-2AEE073549B0}"/>
                  </a:ext>
                </a:extLst>
              </p:cNvPr>
              <p:cNvGrpSpPr/>
              <p:nvPr/>
            </p:nvGrpSpPr>
            <p:grpSpPr>
              <a:xfrm>
                <a:off x="431288" y="240458"/>
                <a:ext cx="6093338" cy="6247683"/>
                <a:chOff x="367344" y="343884"/>
                <a:chExt cx="7262282" cy="6208125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49AD7E2E-DD2B-4DDD-9061-FD17E4590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9985" y="343884"/>
                  <a:ext cx="0" cy="5606063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D0D5CFDC-352B-4B04-9776-441EDBD5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5188" y="5809129"/>
                  <a:ext cx="4554438" cy="0"/>
                </a:xfrm>
                <a:prstGeom prst="line">
                  <a:avLst/>
                </a:prstGeom>
                <a:ln w="190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6B82213-BC46-44C0-82EC-55DA49732003}"/>
                    </a:ext>
                  </a:extLst>
                </p:cNvPr>
                <p:cNvSpPr/>
                <p:nvPr/>
              </p:nvSpPr>
              <p:spPr>
                <a:xfrm>
                  <a:off x="367344" y="653901"/>
                  <a:ext cx="2641906" cy="5898108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CA3A98B-724F-48C2-B0BE-431BC0DCC7BA}"/>
                    </a:ext>
                  </a:extLst>
                </p:cNvPr>
                <p:cNvSpPr/>
                <p:nvPr/>
              </p:nvSpPr>
              <p:spPr>
                <a:xfrm>
                  <a:off x="3009250" y="5824968"/>
                  <a:ext cx="4620376" cy="727041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17A77ED-4189-4BF9-A58D-51660628BE0E}"/>
                  </a:ext>
                </a:extLst>
              </p:cNvPr>
              <p:cNvGrpSpPr/>
              <p:nvPr/>
            </p:nvGrpSpPr>
            <p:grpSpPr>
              <a:xfrm>
                <a:off x="4362450" y="3883447"/>
                <a:ext cx="1295400" cy="330835"/>
                <a:chOff x="5240404" y="345508"/>
                <a:chExt cx="1295400" cy="330835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8EEB59-EB58-4EA0-8002-980A7DB1B0AB}"/>
                    </a:ext>
                  </a:extLst>
                </p:cNvPr>
                <p:cNvSpPr txBox="1"/>
                <p:nvPr/>
              </p:nvSpPr>
              <p:spPr>
                <a:xfrm>
                  <a:off x="5240404" y="345508"/>
                  <a:ext cx="1295400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Y69H2.21</a:t>
                  </a:r>
                  <a:endParaRPr lang="zh-CN" altLang="en-US" sz="1400" dirty="0"/>
                </a:p>
              </p:txBody>
            </p: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FFA7E209-1D7C-4B65-9CFD-63BE8EB62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5761" y="558566"/>
                  <a:ext cx="363123" cy="836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9B0C3AC-AC0C-4ABA-AF79-44156D99B592}"/>
                  </a:ext>
                </a:extLst>
              </p:cNvPr>
              <p:cNvGrpSpPr/>
              <p:nvPr/>
            </p:nvGrpSpPr>
            <p:grpSpPr>
              <a:xfrm>
                <a:off x="4641351" y="4364782"/>
                <a:ext cx="1521324" cy="360239"/>
                <a:chOff x="5233555" y="420685"/>
                <a:chExt cx="1521324" cy="360239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5A57498-DA92-4CA1-BF90-D56F48ABDC90}"/>
                    </a:ext>
                  </a:extLst>
                </p:cNvPr>
                <p:cNvSpPr txBox="1"/>
                <p:nvPr/>
              </p:nvSpPr>
              <p:spPr>
                <a:xfrm>
                  <a:off x="5233555" y="450089"/>
                  <a:ext cx="1295400" cy="330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Y69H2.25</a:t>
                  </a:r>
                  <a:endParaRPr lang="zh-CN" altLang="en-US" sz="1400" dirty="0"/>
                </a:p>
              </p:txBody>
            </p: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6F3FE360-FFEB-4488-9DBB-3760BDC86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5761" y="420685"/>
                  <a:ext cx="609118" cy="1378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625585E-40B8-49E3-98EC-A3034F42290A}"/>
                </a:ext>
              </a:extLst>
            </p:cNvPr>
            <p:cNvSpPr txBox="1"/>
            <p:nvPr/>
          </p:nvSpPr>
          <p:spPr>
            <a:xfrm>
              <a:off x="3000756" y="5989258"/>
              <a:ext cx="1434303" cy="248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Fold Change (-log2)</a:t>
              </a:r>
              <a:endParaRPr lang="zh-CN" altLang="en-US" sz="12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BE78718-E593-4518-8A92-316F475BF9DA}"/>
                </a:ext>
              </a:extLst>
            </p:cNvPr>
            <p:cNvSpPr txBox="1"/>
            <p:nvPr/>
          </p:nvSpPr>
          <p:spPr>
            <a:xfrm rot="5400000">
              <a:off x="412643" y="2660702"/>
              <a:ext cx="854116" cy="319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Padj</a:t>
              </a:r>
              <a:r>
                <a:rPr lang="en-US" altLang="zh-CN" sz="1600" dirty="0"/>
                <a:t>(-lg)</a:t>
              </a:r>
              <a:endParaRPr lang="zh-CN" altLang="en-US" sz="1600" dirty="0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CB2B702-F35B-4C5B-A7C7-A7EF42386B2D}"/>
              </a:ext>
            </a:extLst>
          </p:cNvPr>
          <p:cNvSpPr txBox="1"/>
          <p:nvPr/>
        </p:nvSpPr>
        <p:spPr>
          <a:xfrm>
            <a:off x="7063444" y="706639"/>
            <a:ext cx="2105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screening</a:t>
            </a:r>
          </a:p>
          <a:p>
            <a:r>
              <a:rPr lang="en-US" altLang="zh-CN" dirty="0"/>
              <a:t>N = 438</a:t>
            </a:r>
          </a:p>
          <a:p>
            <a:r>
              <a:rPr lang="en-US" altLang="zh-CN" dirty="0"/>
              <a:t>Total </a:t>
            </a:r>
            <a:r>
              <a:rPr lang="en-US" altLang="zh-CN" dirty="0" err="1"/>
              <a:t>snp</a:t>
            </a:r>
            <a:r>
              <a:rPr lang="en-US" altLang="zh-CN" dirty="0"/>
              <a:t> = 183323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5036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47157C-4EF3-4427-A278-004A70E9671F}"/>
              </a:ext>
            </a:extLst>
          </p:cNvPr>
          <p:cNvGrpSpPr/>
          <p:nvPr/>
        </p:nvGrpSpPr>
        <p:grpSpPr>
          <a:xfrm>
            <a:off x="385471" y="85725"/>
            <a:ext cx="6785378" cy="6923732"/>
            <a:chOff x="139544" y="0"/>
            <a:chExt cx="6985156" cy="695804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B21045-3626-4F43-9ADC-61822223B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2" t="8472" r="6944" b="7084"/>
            <a:stretch/>
          </p:blipFill>
          <p:spPr>
            <a:xfrm>
              <a:off x="295275" y="0"/>
              <a:ext cx="6829425" cy="6818212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B41A94-C97F-46FB-8E03-0CDFE0532920}"/>
                </a:ext>
              </a:extLst>
            </p:cNvPr>
            <p:cNvGrpSpPr/>
            <p:nvPr/>
          </p:nvGrpSpPr>
          <p:grpSpPr>
            <a:xfrm>
              <a:off x="4198502" y="1449585"/>
              <a:ext cx="940316" cy="309302"/>
              <a:chOff x="2790825" y="371475"/>
              <a:chExt cx="940316" cy="30930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2050EA-FF50-48ED-A08B-340667271FB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39620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Nekl-4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3C50C139-413B-43A0-8CDD-50C24EE4E303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A194FA8-D569-464C-A851-91920E679648}"/>
                </a:ext>
              </a:extLst>
            </p:cNvPr>
            <p:cNvGrpSpPr/>
            <p:nvPr/>
          </p:nvGrpSpPr>
          <p:grpSpPr>
            <a:xfrm>
              <a:off x="4655678" y="3857625"/>
              <a:ext cx="1139989" cy="309302"/>
              <a:chOff x="2790825" y="371475"/>
              <a:chExt cx="1139989" cy="30930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702C9B-F6BB-46A7-B663-9D7E22F43F0C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939293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H39E23.3</a:t>
                </a:r>
                <a:endParaRPr lang="zh-CN" altLang="en-US" sz="1400" dirty="0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DDCF0E8-76F3-4734-A91E-2F4B77771AC6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8A81E49-AC6E-42AE-8F71-101100CC3370}"/>
                </a:ext>
              </a:extLst>
            </p:cNvPr>
            <p:cNvGrpSpPr/>
            <p:nvPr/>
          </p:nvGrpSpPr>
          <p:grpSpPr>
            <a:xfrm>
              <a:off x="4334546" y="2886075"/>
              <a:ext cx="945267" cy="309302"/>
              <a:chOff x="2790825" y="371475"/>
              <a:chExt cx="945267" cy="30930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41A820-56FE-4426-B4EA-2ED543A4B787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744571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Dyf-18</a:t>
                </a:r>
                <a:endParaRPr lang="zh-CN" altLang="en-US" sz="1400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50FBB3A-9262-4E0E-AAB2-8BD19F3A5C2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0DD111E-2D13-4225-9AC7-51A8F7903C86}"/>
                </a:ext>
              </a:extLst>
            </p:cNvPr>
            <p:cNvGrpSpPr/>
            <p:nvPr/>
          </p:nvGrpSpPr>
          <p:grpSpPr>
            <a:xfrm>
              <a:off x="4334546" y="4133302"/>
              <a:ext cx="1220850" cy="309302"/>
              <a:chOff x="2790825" y="371475"/>
              <a:chExt cx="1220850" cy="309302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5787D5-0531-4B6A-B2BF-272FC3B89008}"/>
                  </a:ext>
                </a:extLst>
              </p:cNvPr>
              <p:cNvSpPr txBox="1"/>
              <p:nvPr/>
            </p:nvSpPr>
            <p:spPr>
              <a:xfrm>
                <a:off x="2991521" y="371475"/>
                <a:ext cx="1020154" cy="309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65E789B-866B-48E5-B06A-77AB89229074}"/>
                  </a:ext>
                </a:extLst>
              </p:cNvPr>
              <p:cNvCxnSpPr/>
              <p:nvPr/>
            </p:nvCxnSpPr>
            <p:spPr>
              <a:xfrm flipH="1">
                <a:off x="2790825" y="525363"/>
                <a:ext cx="200696" cy="74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10DC680-71A0-4BA6-A2D2-0DE2CA0157B5}"/>
                </a:ext>
              </a:extLst>
            </p:cNvPr>
            <p:cNvCxnSpPr/>
            <p:nvPr/>
          </p:nvCxnSpPr>
          <p:spPr>
            <a:xfrm>
              <a:off x="2876550" y="276225"/>
              <a:ext cx="0" cy="46196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B4CEE41-AB96-4624-BD1C-A4BC335F3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1" y="4895850"/>
              <a:ext cx="3990974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F9662C-E257-4EE8-8366-E8DC02605018}"/>
                </a:ext>
              </a:extLst>
            </p:cNvPr>
            <p:cNvSpPr/>
            <p:nvPr/>
          </p:nvSpPr>
          <p:spPr>
            <a:xfrm>
              <a:off x="781049" y="438150"/>
              <a:ext cx="2061556" cy="5934075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5E74F14-39DE-43A0-ADA1-2809A6D1F28E}"/>
                </a:ext>
              </a:extLst>
            </p:cNvPr>
            <p:cNvSpPr/>
            <p:nvPr/>
          </p:nvSpPr>
          <p:spPr>
            <a:xfrm>
              <a:off x="2842605" y="4895850"/>
              <a:ext cx="3901091" cy="147637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911DBED-538E-4C55-ACB8-DCDA49E6E692}"/>
                </a:ext>
              </a:extLst>
            </p:cNvPr>
            <p:cNvSpPr/>
            <p:nvPr/>
          </p:nvSpPr>
          <p:spPr>
            <a:xfrm>
              <a:off x="2914650" y="742950"/>
              <a:ext cx="3457575" cy="4114800"/>
            </a:xfrm>
            <a:custGeom>
              <a:avLst/>
              <a:gdLst>
                <a:gd name="connsiteX0" fmla="*/ 0 w 3457575"/>
                <a:gd name="connsiteY0" fmla="*/ 0 h 4114800"/>
                <a:gd name="connsiteX1" fmla="*/ 809625 w 3457575"/>
                <a:gd name="connsiteY1" fmla="*/ 3248025 h 4114800"/>
                <a:gd name="connsiteX2" fmla="*/ 3457575 w 34575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575" h="4114800">
                  <a:moveTo>
                    <a:pt x="0" y="0"/>
                  </a:moveTo>
                  <a:cubicBezTo>
                    <a:pt x="116681" y="1281112"/>
                    <a:pt x="233363" y="2562225"/>
                    <a:pt x="809625" y="3248025"/>
                  </a:cubicBezTo>
                  <a:cubicBezTo>
                    <a:pt x="1385887" y="3933825"/>
                    <a:pt x="2421731" y="4024312"/>
                    <a:pt x="3457575" y="4114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E73E7E-4699-4A06-9D28-3AC7ABD60CC0}"/>
                </a:ext>
              </a:extLst>
            </p:cNvPr>
            <p:cNvSpPr txBox="1"/>
            <p:nvPr/>
          </p:nvSpPr>
          <p:spPr>
            <a:xfrm>
              <a:off x="2454114" y="6648746"/>
              <a:ext cx="1795747" cy="309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Fold Change (-log2)</a:t>
              </a:r>
              <a:endParaRPr lang="zh-CN" altLang="en-US" sz="14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310D42A-9E2A-4E46-9604-79970A12E218}"/>
                </a:ext>
              </a:extLst>
            </p:cNvPr>
            <p:cNvSpPr txBox="1"/>
            <p:nvPr/>
          </p:nvSpPr>
          <p:spPr>
            <a:xfrm rot="5400000">
              <a:off x="-195684" y="3055381"/>
              <a:ext cx="1050661" cy="380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Padj</a:t>
              </a:r>
              <a:r>
                <a:rPr lang="en-US" altLang="zh-CN" dirty="0"/>
                <a:t>(-lg)</a:t>
              </a:r>
              <a:endParaRPr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BD955B1-39F0-4A40-9903-708B7C2E4BC8}"/>
              </a:ext>
            </a:extLst>
          </p:cNvPr>
          <p:cNvSpPr txBox="1"/>
          <p:nvPr/>
        </p:nvSpPr>
        <p:spPr>
          <a:xfrm>
            <a:off x="7063019" y="340263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Osm-3 G444k screening</a:t>
            </a:r>
          </a:p>
          <a:p>
            <a:r>
              <a:rPr lang="en-US" altLang="zh-CN" dirty="0"/>
              <a:t>N = 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3367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9CC7212-C82F-459A-B888-F90652F2DE35}"/>
              </a:ext>
            </a:extLst>
          </p:cNvPr>
          <p:cNvGrpSpPr/>
          <p:nvPr/>
        </p:nvGrpSpPr>
        <p:grpSpPr>
          <a:xfrm>
            <a:off x="314025" y="142875"/>
            <a:ext cx="6988204" cy="6441636"/>
            <a:chOff x="354787" y="600075"/>
            <a:chExt cx="5950482" cy="588553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E409273-00F8-466F-8CFE-ED19315BFFCB}"/>
                </a:ext>
              </a:extLst>
            </p:cNvPr>
            <p:cNvGrpSpPr/>
            <p:nvPr/>
          </p:nvGrpSpPr>
          <p:grpSpPr>
            <a:xfrm>
              <a:off x="4029075" y="676275"/>
              <a:ext cx="731358" cy="281206"/>
              <a:chOff x="4000500" y="771525"/>
              <a:chExt cx="731358" cy="28120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854579-174D-4A24-8836-61D52B2AAB8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dpy-3</a:t>
                </a:r>
                <a:endParaRPr lang="zh-CN" altLang="en-US" sz="1400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DEB5CA8-7589-40FB-84E9-0D999041CA08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8F75A97-91A8-4541-B29F-A5A8D5DFEB47}"/>
                </a:ext>
              </a:extLst>
            </p:cNvPr>
            <p:cNvGrpSpPr/>
            <p:nvPr/>
          </p:nvGrpSpPr>
          <p:grpSpPr>
            <a:xfrm>
              <a:off x="3162300" y="1238250"/>
              <a:ext cx="731358" cy="281206"/>
              <a:chOff x="4000500" y="771525"/>
              <a:chExt cx="731358" cy="28120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D9F321-476E-4034-9540-EE548BA63F57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</a:t>
                </a:r>
                <a:endParaRPr lang="zh-CN" altLang="en-US" sz="14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F92A766-1CAD-4197-9A24-1AEA24A3B03F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370E11-F84E-4DE1-B8BD-CACF78565DB3}"/>
                </a:ext>
              </a:extLst>
            </p:cNvPr>
            <p:cNvGrpSpPr/>
            <p:nvPr/>
          </p:nvGrpSpPr>
          <p:grpSpPr>
            <a:xfrm>
              <a:off x="4816972" y="1562843"/>
              <a:ext cx="926603" cy="304801"/>
              <a:chOff x="4226095" y="696068"/>
              <a:chExt cx="926603" cy="304801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6FE336-B549-4FF2-984C-1B941A8E2365}"/>
                  </a:ext>
                </a:extLst>
              </p:cNvPr>
              <p:cNvSpPr txBox="1"/>
              <p:nvPr/>
            </p:nvSpPr>
            <p:spPr>
              <a:xfrm>
                <a:off x="4226095" y="696068"/>
                <a:ext cx="680025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F40C5.2</a:t>
                </a:r>
                <a:endParaRPr lang="zh-CN" altLang="en-US" sz="1400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84DB2D8-6152-4AAA-9046-9D3D683B5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22717D-C75F-4B75-923C-2EEE322BBA8D}"/>
                </a:ext>
              </a:extLst>
            </p:cNvPr>
            <p:cNvGrpSpPr/>
            <p:nvPr/>
          </p:nvGrpSpPr>
          <p:grpSpPr>
            <a:xfrm>
              <a:off x="4873783" y="2138658"/>
              <a:ext cx="1012667" cy="307777"/>
              <a:chOff x="4140031" y="693092"/>
              <a:chExt cx="1012667" cy="30777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16C1EBA-1481-4DEC-9385-0EB877C69003}"/>
                  </a:ext>
                </a:extLst>
              </p:cNvPr>
              <p:cNvSpPr txBox="1"/>
              <p:nvPr/>
            </p:nvSpPr>
            <p:spPr>
              <a:xfrm>
                <a:off x="4140031" y="693092"/>
                <a:ext cx="783762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Y69H2.21</a:t>
                </a:r>
                <a:endParaRPr lang="zh-CN" altLang="en-US" sz="1400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B9F21155-8793-49C6-BC77-6B3ED10F3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FF2898F-8CCA-418A-AB9A-8FAD132D5F52}"/>
                </a:ext>
              </a:extLst>
            </p:cNvPr>
            <p:cNvGrpSpPr/>
            <p:nvPr/>
          </p:nvGrpSpPr>
          <p:grpSpPr>
            <a:xfrm>
              <a:off x="3324225" y="2600325"/>
              <a:ext cx="731358" cy="281206"/>
              <a:chOff x="4000500" y="771525"/>
              <a:chExt cx="731358" cy="28120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B1BD2A-2711-4EB2-B7D7-EA0FC5ECFB0D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dpy-6</a:t>
                </a:r>
                <a:endParaRPr lang="zh-CN" altLang="en-US" sz="140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28F8E745-CEDB-4781-97F0-1E90D44F14E6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F8130B-0AEB-400A-88B3-FC4366ED848C}"/>
                </a:ext>
              </a:extLst>
            </p:cNvPr>
            <p:cNvGrpSpPr/>
            <p:nvPr/>
          </p:nvGrpSpPr>
          <p:grpSpPr>
            <a:xfrm>
              <a:off x="3614574" y="2830413"/>
              <a:ext cx="731358" cy="281206"/>
              <a:chOff x="4000500" y="771525"/>
              <a:chExt cx="731358" cy="28120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AAAB517-E1DA-464F-89F4-56929A9D3496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dpy-8</a:t>
                </a:r>
                <a:endParaRPr lang="zh-CN" altLang="en-US" sz="1400" dirty="0"/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61A62EE8-0B3E-43B4-BAEF-E9170653413D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273FC87-E988-4FA3-8B33-10E2AEE835AF}"/>
                </a:ext>
              </a:extLst>
            </p:cNvPr>
            <p:cNvGrpSpPr/>
            <p:nvPr/>
          </p:nvGrpSpPr>
          <p:grpSpPr>
            <a:xfrm>
              <a:off x="3657600" y="3119139"/>
              <a:ext cx="731358" cy="281206"/>
              <a:chOff x="4000500" y="771525"/>
              <a:chExt cx="731358" cy="28120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8D88695-D2FC-41FB-B2D2-636B83FA051B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559908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dpy-2</a:t>
                </a:r>
                <a:endParaRPr lang="zh-CN" altLang="en-US" sz="1400" dirty="0"/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C77EAA11-920B-451B-8B83-DE8787170863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A09D1A1-8B92-4BE5-8C7B-552F696BD4CB}"/>
                </a:ext>
              </a:extLst>
            </p:cNvPr>
            <p:cNvGrpSpPr/>
            <p:nvPr/>
          </p:nvGrpSpPr>
          <p:grpSpPr>
            <a:xfrm>
              <a:off x="2676198" y="3190277"/>
              <a:ext cx="830183" cy="320875"/>
              <a:chOff x="4322515" y="679994"/>
              <a:chExt cx="830183" cy="320875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21B8591-CFC2-4893-B34F-38D358C37C7E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559908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dpy-9</a:t>
                </a:r>
                <a:endParaRPr lang="zh-CN" altLang="en-US" sz="1400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9BDC0B0A-E8B4-4228-9757-237610A4F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801B163-2901-465A-9BCC-47D86467F9C6}"/>
                </a:ext>
              </a:extLst>
            </p:cNvPr>
            <p:cNvGrpSpPr/>
            <p:nvPr/>
          </p:nvGrpSpPr>
          <p:grpSpPr>
            <a:xfrm>
              <a:off x="3786024" y="3330176"/>
              <a:ext cx="1015271" cy="281206"/>
              <a:chOff x="4000500" y="771525"/>
              <a:chExt cx="1015271" cy="281206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83C44CE-9379-4324-A82A-D622C5A4C1A1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84382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Y55F3C.17</a:t>
                </a:r>
                <a:endParaRPr lang="zh-CN" altLang="en-US" sz="1400" dirty="0"/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244CAD3-CA55-4ED5-848A-374131A5A605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71FA787-D750-496C-AE85-8AD11182BDD6}"/>
                </a:ext>
              </a:extLst>
            </p:cNvPr>
            <p:cNvGrpSpPr/>
            <p:nvPr/>
          </p:nvGrpSpPr>
          <p:grpSpPr>
            <a:xfrm>
              <a:off x="2676198" y="3435696"/>
              <a:ext cx="830183" cy="320875"/>
              <a:chOff x="4322515" y="679994"/>
              <a:chExt cx="830183" cy="3208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AA794EC-B34D-48DF-B45C-41B9BE0408A6}"/>
                  </a:ext>
                </a:extLst>
              </p:cNvPr>
              <p:cNvSpPr txBox="1"/>
              <p:nvPr/>
            </p:nvSpPr>
            <p:spPr>
              <a:xfrm>
                <a:off x="4322515" y="679994"/>
                <a:ext cx="559908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dpy-7</a:t>
                </a:r>
                <a:endParaRPr lang="zh-CN" altLang="en-US" sz="1400" dirty="0"/>
              </a:p>
            </p:txBody>
          </p: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8FE6B18B-B95C-4B00-9B94-2BD1329F9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F727400-FE2C-49DF-BC43-7BFBB7EA9AB3}"/>
                </a:ext>
              </a:extLst>
            </p:cNvPr>
            <p:cNvGrpSpPr/>
            <p:nvPr/>
          </p:nvGrpSpPr>
          <p:grpSpPr>
            <a:xfrm>
              <a:off x="2251582" y="3637953"/>
              <a:ext cx="864035" cy="281207"/>
              <a:chOff x="4288663" y="721814"/>
              <a:chExt cx="864035" cy="281207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7A5F67F-5535-4D22-98B2-3D5F1F7A737A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658186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F14F7.5</a:t>
                </a:r>
                <a:endParaRPr lang="zh-CN" altLang="en-US" sz="1400" dirty="0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7AD09D4D-0025-4611-8EAD-FD0C06A7F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182131" cy="150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5760D0-3F43-4B77-A63E-5D8B29F30B8D}"/>
                </a:ext>
              </a:extLst>
            </p:cNvPr>
            <p:cNvGrpSpPr/>
            <p:nvPr/>
          </p:nvGrpSpPr>
          <p:grpSpPr>
            <a:xfrm>
              <a:off x="3466940" y="3676050"/>
              <a:ext cx="811891" cy="281206"/>
              <a:chOff x="4000500" y="771525"/>
              <a:chExt cx="811891" cy="281206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6CC12A5-B5F3-4EB2-A809-7FA1218CB972}"/>
                  </a:ext>
                </a:extLst>
              </p:cNvPr>
              <p:cNvSpPr txBox="1"/>
              <p:nvPr/>
            </p:nvSpPr>
            <p:spPr>
              <a:xfrm>
                <a:off x="4171950" y="771525"/>
                <a:ext cx="64044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dpy-10</a:t>
                </a:r>
                <a:endParaRPr lang="zh-CN" altLang="en-US" sz="1400" dirty="0"/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E968B561-8AF2-4287-8AC8-4C8828DCAB4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4000500" y="912128"/>
                <a:ext cx="171450" cy="9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33D36CF-81A2-4588-ABD3-801475D98252}"/>
                </a:ext>
              </a:extLst>
            </p:cNvPr>
            <p:cNvGrpSpPr/>
            <p:nvPr/>
          </p:nvGrpSpPr>
          <p:grpSpPr>
            <a:xfrm>
              <a:off x="3576474" y="3855536"/>
              <a:ext cx="974562" cy="281206"/>
              <a:chOff x="3887542" y="798611"/>
              <a:chExt cx="1078575" cy="281206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1ECDA3B-5349-42D8-BAAF-7BEB9BA9F745}"/>
                  </a:ext>
                </a:extLst>
              </p:cNvPr>
              <p:cNvSpPr txBox="1"/>
              <p:nvPr/>
            </p:nvSpPr>
            <p:spPr>
              <a:xfrm>
                <a:off x="4257324" y="798611"/>
                <a:ext cx="708793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dpy-13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E7DCCAB-3C6B-4B92-9FDD-E4F5C66BED5B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>
                <a:off x="3887542" y="939214"/>
                <a:ext cx="369782" cy="35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EDD7365-B8EE-4B61-AA4D-7FFB8300C5D0}"/>
                </a:ext>
              </a:extLst>
            </p:cNvPr>
            <p:cNvGrpSpPr/>
            <p:nvPr/>
          </p:nvGrpSpPr>
          <p:grpSpPr>
            <a:xfrm>
              <a:off x="3731846" y="4064199"/>
              <a:ext cx="895395" cy="281208"/>
              <a:chOff x="3865471" y="854874"/>
              <a:chExt cx="1013700" cy="281208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D813888-CF29-4C37-81A0-6E0952665EE0}"/>
                  </a:ext>
                </a:extLst>
              </p:cNvPr>
              <p:cNvSpPr txBox="1"/>
              <p:nvPr/>
            </p:nvSpPr>
            <p:spPr>
              <a:xfrm>
                <a:off x="4243739" y="854874"/>
                <a:ext cx="635432" cy="281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mct-2</a:t>
                </a:r>
                <a:endParaRPr lang="zh-CN" altLang="en-US" sz="1400" dirty="0"/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BE00420F-957B-40DE-8892-EC5BCFFB930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 flipV="1">
                <a:off x="3865471" y="953989"/>
                <a:ext cx="378268" cy="41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A6A031C-E60C-473A-9930-9BBBD2C4C353}"/>
                </a:ext>
              </a:extLst>
            </p:cNvPr>
            <p:cNvGrpSpPr/>
            <p:nvPr/>
          </p:nvGrpSpPr>
          <p:grpSpPr>
            <a:xfrm>
              <a:off x="2335644" y="3877563"/>
              <a:ext cx="912381" cy="281206"/>
              <a:chOff x="4288663" y="721814"/>
              <a:chExt cx="912381" cy="281206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3E84FE7-C304-409E-A724-66328160D0F2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588572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sre-21</a:t>
                </a:r>
                <a:endParaRPr lang="zh-CN" altLang="en-US" sz="1400" dirty="0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4C6C1954-208E-418E-AB4D-AD1A53E37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19E1286-17DF-4EB7-ACEB-E3FA5B0EF10C}"/>
                </a:ext>
              </a:extLst>
            </p:cNvPr>
            <p:cNvGrpSpPr/>
            <p:nvPr/>
          </p:nvGrpSpPr>
          <p:grpSpPr>
            <a:xfrm>
              <a:off x="354787" y="600075"/>
              <a:ext cx="5950482" cy="5885532"/>
              <a:chOff x="354787" y="600075"/>
              <a:chExt cx="5950482" cy="588553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F4C809D-09CF-4F96-A121-C5ADD09F9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04" t="3185" b="2184"/>
              <a:stretch/>
            </p:blipFill>
            <p:spPr>
              <a:xfrm>
                <a:off x="571500" y="600075"/>
                <a:ext cx="5733769" cy="5657849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E5AA165-271E-41E5-B721-14FE57D6536A}"/>
                  </a:ext>
                </a:extLst>
              </p:cNvPr>
              <p:cNvSpPr txBox="1"/>
              <p:nvPr/>
            </p:nvSpPr>
            <p:spPr>
              <a:xfrm>
                <a:off x="2358587" y="6204400"/>
                <a:ext cx="1485353" cy="281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Fold Change (-log2)</a:t>
                </a:r>
                <a:endParaRPr lang="zh-CN" altLang="en-US" sz="1400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BC29DF7-5302-4000-A701-6003439690DD}"/>
                  </a:ext>
                </a:extLst>
              </p:cNvPr>
              <p:cNvSpPr txBox="1"/>
              <p:nvPr/>
            </p:nvSpPr>
            <p:spPr>
              <a:xfrm rot="5400000">
                <a:off x="34419" y="2999014"/>
                <a:ext cx="955223" cy="314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Padj</a:t>
                </a:r>
                <a:r>
                  <a:rPr lang="en-US" altLang="zh-CN" dirty="0"/>
                  <a:t>(-lg)</a:t>
                </a:r>
                <a:endParaRPr lang="zh-CN" altLang="en-US" dirty="0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8124779-E65B-4748-93EA-042BBD91427F}"/>
                </a:ext>
              </a:extLst>
            </p:cNvPr>
            <p:cNvGrpSpPr/>
            <p:nvPr/>
          </p:nvGrpSpPr>
          <p:grpSpPr>
            <a:xfrm>
              <a:off x="2535669" y="4058538"/>
              <a:ext cx="912381" cy="281206"/>
              <a:chOff x="4288663" y="721814"/>
              <a:chExt cx="912381" cy="281206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62591ED-3913-436A-956B-A100B17D9136}"/>
                  </a:ext>
                </a:extLst>
              </p:cNvPr>
              <p:cNvSpPr txBox="1"/>
              <p:nvPr/>
            </p:nvSpPr>
            <p:spPr>
              <a:xfrm>
                <a:off x="4288663" y="721814"/>
                <a:ext cx="640441" cy="28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dpy-17</a:t>
                </a:r>
                <a:endParaRPr lang="zh-CN" altLang="en-US" sz="1400" dirty="0"/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CB2B1D91-66C0-4871-8763-DF881C38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0567" y="849957"/>
                <a:ext cx="230477" cy="7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55744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8996DE-E46B-4320-AB90-3001B262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0012"/>
            <a:ext cx="66294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86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0A01B1-A31A-4754-AFFD-D4F22A423A5B}"/>
              </a:ext>
            </a:extLst>
          </p:cNvPr>
          <p:cNvGrpSpPr/>
          <p:nvPr/>
        </p:nvGrpSpPr>
        <p:grpSpPr>
          <a:xfrm>
            <a:off x="673563" y="19428"/>
            <a:ext cx="14292440" cy="6927306"/>
            <a:chOff x="397432" y="0"/>
            <a:chExt cx="8375491" cy="640000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B29FA4-2562-45BC-B16B-4B53FF02F5B5}"/>
                </a:ext>
              </a:extLst>
            </p:cNvPr>
            <p:cNvSpPr txBox="1"/>
            <p:nvPr/>
          </p:nvSpPr>
          <p:spPr>
            <a:xfrm>
              <a:off x="7334555" y="238809"/>
              <a:ext cx="1438368" cy="597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Million mutation project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 737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C74E576-A88D-43B1-AE20-FF2784888CD1}"/>
                </a:ext>
              </a:extLst>
            </p:cNvPr>
            <p:cNvGrpSpPr/>
            <p:nvPr/>
          </p:nvGrpSpPr>
          <p:grpSpPr>
            <a:xfrm>
              <a:off x="397432" y="0"/>
              <a:ext cx="3940770" cy="6400001"/>
              <a:chOff x="397432" y="0"/>
              <a:chExt cx="3940770" cy="64000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ECD38DB-B1AD-4C91-BFAE-080FC026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86" y="0"/>
                <a:ext cx="3911216" cy="6257925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F3175D3-7DD1-4302-88B9-655FC806AC0A}"/>
                  </a:ext>
                </a:extLst>
              </p:cNvPr>
              <p:cNvGrpSpPr/>
              <p:nvPr/>
            </p:nvGrpSpPr>
            <p:grpSpPr>
              <a:xfrm>
                <a:off x="1491015" y="213738"/>
                <a:ext cx="686221" cy="284349"/>
                <a:chOff x="1624365" y="308304"/>
                <a:chExt cx="686221" cy="284349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7D9981-3B41-4965-9489-BB230EF38CE8}"/>
                    </a:ext>
                  </a:extLst>
                </p:cNvPr>
                <p:cNvSpPr txBox="1"/>
                <p:nvPr/>
              </p:nvSpPr>
              <p:spPr>
                <a:xfrm>
                  <a:off x="1986314" y="308304"/>
                  <a:ext cx="324272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abt-2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53157B10-3A45-4871-8583-0729814D84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24365" y="506227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224A0C6-AFE0-4079-8176-0CE83C48B4B8}"/>
                  </a:ext>
                </a:extLst>
              </p:cNvPr>
              <p:cNvGrpSpPr/>
              <p:nvPr/>
            </p:nvGrpSpPr>
            <p:grpSpPr>
              <a:xfrm>
                <a:off x="1800227" y="1196079"/>
                <a:ext cx="709705" cy="284349"/>
                <a:chOff x="1459894" y="262689"/>
                <a:chExt cx="709705" cy="284349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A34C907-BDFC-4D0B-ACD3-0D6D3F27D5E1}"/>
                    </a:ext>
                  </a:extLst>
                </p:cNvPr>
                <p:cNvSpPr txBox="1"/>
                <p:nvPr/>
              </p:nvSpPr>
              <p:spPr>
                <a:xfrm>
                  <a:off x="1821843" y="262689"/>
                  <a:ext cx="347756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gcn-1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960EB9A4-66A3-4283-B22D-D144C5D3C7AB}"/>
                    </a:ext>
                  </a:extLst>
                </p:cNvPr>
                <p:cNvCxnSpPr>
                  <a:stCxn id="12" idx="1"/>
                </p:cNvCxnSpPr>
                <p:nvPr/>
              </p:nvCxnSpPr>
              <p:spPr>
                <a:xfrm flipH="1">
                  <a:off x="1459894" y="404864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807F46A-4103-41E3-9CEC-E7F5B1C1D1FC}"/>
                  </a:ext>
                </a:extLst>
              </p:cNvPr>
              <p:cNvGrpSpPr/>
              <p:nvPr/>
            </p:nvGrpSpPr>
            <p:grpSpPr>
              <a:xfrm>
                <a:off x="1723064" y="2209098"/>
                <a:ext cx="727552" cy="284349"/>
                <a:chOff x="1494464" y="401641"/>
                <a:chExt cx="727552" cy="284349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C33160-ADC1-4D32-9405-04BAA1753092}"/>
                    </a:ext>
                  </a:extLst>
                </p:cNvPr>
                <p:cNvSpPr txBox="1"/>
                <p:nvPr/>
              </p:nvSpPr>
              <p:spPr>
                <a:xfrm>
                  <a:off x="1856412" y="401641"/>
                  <a:ext cx="365604" cy="284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abts-3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B4A25650-E7F1-4CE3-8012-9866236F0B9A}"/>
                    </a:ext>
                  </a:extLst>
                </p:cNvPr>
                <p:cNvCxnSpPr>
                  <a:stCxn id="15" idx="1"/>
                </p:cNvCxnSpPr>
                <p:nvPr/>
              </p:nvCxnSpPr>
              <p:spPr>
                <a:xfrm flipH="1">
                  <a:off x="1494464" y="543815"/>
                  <a:ext cx="361949" cy="86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7024DB-5FB0-463A-81ED-AB5068F12DE4}"/>
                  </a:ext>
                </a:extLst>
              </p:cNvPr>
              <p:cNvSpPr txBox="1"/>
              <p:nvPr/>
            </p:nvSpPr>
            <p:spPr>
              <a:xfrm>
                <a:off x="2635858" y="6115652"/>
                <a:ext cx="966803" cy="28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Fold Change (-log2)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9FD6CFE-DD88-4AA7-AEAA-DEB152520B9A}"/>
                  </a:ext>
                </a:extLst>
              </p:cNvPr>
              <p:cNvSpPr txBox="1"/>
              <p:nvPr/>
            </p:nvSpPr>
            <p:spPr>
              <a:xfrm rot="5400000">
                <a:off x="41212" y="3020747"/>
                <a:ext cx="928872" cy="21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Padj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(-lg)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8550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8FB16-F24E-41D3-9CBE-B0891A3E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47" y="0"/>
            <a:ext cx="6940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10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914B59-109D-4698-84CD-01AEFC72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0140"/>
            <a:ext cx="12192000" cy="2385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90D7D0-21DE-4396-9248-8AB2B0A2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2"/>
            <a:ext cx="12192000" cy="27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197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9B2E67-4D9A-46F9-8887-DC1D0DBEB3B6}"/>
              </a:ext>
            </a:extLst>
          </p:cNvPr>
          <p:cNvSpPr txBox="1"/>
          <p:nvPr/>
        </p:nvSpPr>
        <p:spPr>
          <a:xfrm>
            <a:off x="1927413" y="1846729"/>
            <a:ext cx="72330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important data</a:t>
            </a:r>
          </a:p>
          <a:p>
            <a:endParaRPr lang="en-US" altLang="zh-CN" dirty="0"/>
          </a:p>
          <a:p>
            <a:r>
              <a:rPr lang="en-US" altLang="zh-CN" dirty="0"/>
              <a:t>C/G : 0.354</a:t>
            </a:r>
          </a:p>
          <a:p>
            <a:r>
              <a:rPr lang="en-US" altLang="zh-CN" dirty="0"/>
              <a:t>Prediction &gt;0.01(mean+2std): 5974484(0.059 of genome, 0.154 of C/G)</a:t>
            </a:r>
          </a:p>
          <a:p>
            <a:r>
              <a:rPr lang="en-US" altLang="zh-CN" dirty="0"/>
              <a:t>mutated : 78315 (0.2954)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MEAN: 0.0026</a:t>
            </a:r>
          </a:p>
          <a:p>
            <a:r>
              <a:rPr lang="en-US" altLang="zh-CN" dirty="0"/>
              <a:t>STD: 0.0038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329BCC-2E8D-1AAF-EF24-F571E4C3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0" y="369000"/>
            <a:ext cx="11617263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33682-8608-89AD-4C9B-75DC64D83B2C}"/>
              </a:ext>
            </a:extLst>
          </p:cNvPr>
          <p:cNvSpPr txBox="1"/>
          <p:nvPr/>
        </p:nvSpPr>
        <p:spPr>
          <a:xfrm>
            <a:off x="304800" y="461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489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1BAA9860-778F-48ED-9CD3-E3338CA19060}"/>
              </a:ext>
            </a:extLst>
          </p:cNvPr>
          <p:cNvGrpSpPr/>
          <p:nvPr/>
        </p:nvGrpSpPr>
        <p:grpSpPr>
          <a:xfrm>
            <a:off x="556215" y="361380"/>
            <a:ext cx="11368782" cy="5837534"/>
            <a:chOff x="499065" y="271573"/>
            <a:chExt cx="11368782" cy="5837534"/>
          </a:xfrm>
        </p:grpSpPr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94FFC36C-A6DE-47FD-BF4C-D672D38FBF2B}"/>
                </a:ext>
              </a:extLst>
            </p:cNvPr>
            <p:cNvGrpSpPr/>
            <p:nvPr/>
          </p:nvGrpSpPr>
          <p:grpSpPr>
            <a:xfrm>
              <a:off x="3244393" y="979536"/>
              <a:ext cx="8623454" cy="2081420"/>
              <a:chOff x="-625479" y="987700"/>
              <a:chExt cx="8623454" cy="2081420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2CCC9263-BFDF-4AA5-A8F4-B80A78CB85E2}"/>
                  </a:ext>
                </a:extLst>
              </p:cNvPr>
              <p:cNvGrpSpPr/>
              <p:nvPr/>
            </p:nvGrpSpPr>
            <p:grpSpPr>
              <a:xfrm>
                <a:off x="1928362" y="1085619"/>
                <a:ext cx="5675516" cy="883683"/>
                <a:chOff x="3567951" y="1062174"/>
                <a:chExt cx="268942" cy="1178378"/>
              </a:xfrm>
              <a:solidFill>
                <a:schemeClr val="bg1"/>
              </a:solidFill>
            </p:grpSpPr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B3FF9ED7-1A16-4626-970F-086D88A1B099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7185DF7B-4990-40E2-99AC-E54AD1518B2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62" name="矩形 161">
                    <a:extLst>
                      <a:ext uri="{FF2B5EF4-FFF2-40B4-BE49-F238E27FC236}">
                        <a16:creationId xmlns:a16="http://schemas.microsoft.com/office/drawing/2014/main" id="{9E081AD7-0BAB-4BEC-A1DC-7380A4BF356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DDC4E87A-46CA-4BDA-BD34-C00B29EF2E86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ED41383A-599D-4786-A6CE-273281F4FCE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4076F89F-21F9-4158-9FB0-E5A338FA21F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604A579-D9C2-4D0E-9039-9AD97A5B54AB}"/>
                  </a:ext>
                </a:extLst>
              </p:cNvPr>
              <p:cNvGrpSpPr/>
              <p:nvPr/>
            </p:nvGrpSpPr>
            <p:grpSpPr>
              <a:xfrm>
                <a:off x="1928299" y="2181782"/>
                <a:ext cx="5675516" cy="883683"/>
                <a:chOff x="3567951" y="1062174"/>
                <a:chExt cx="268942" cy="1178377"/>
              </a:xfrm>
              <a:solidFill>
                <a:schemeClr val="bg1"/>
              </a:solidFill>
            </p:grpSpPr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178E040F-F267-49A5-8365-87F5C223850E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EA3C12C1-7B5E-44AC-95A5-250CA97301F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42" name="矩形 141">
                    <a:extLst>
                      <a:ext uri="{FF2B5EF4-FFF2-40B4-BE49-F238E27FC236}">
                        <a16:creationId xmlns:a16="http://schemas.microsoft.com/office/drawing/2014/main" id="{69114FB3-4CD5-406C-91AE-FBFC6FC58A4F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8DDEB41B-D69E-4781-8123-924296073532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5"/>
                  <a:chOff x="3567952" y="1062174"/>
                  <a:chExt cx="268941" cy="580625"/>
                </a:xfrm>
                <a:grpFill/>
              </p:grpSpPr>
              <p:sp>
                <p:nvSpPr>
                  <p:cNvPr id="139" name="矩形 138">
                    <a:extLst>
                      <a:ext uri="{FF2B5EF4-FFF2-40B4-BE49-F238E27FC236}">
                        <a16:creationId xmlns:a16="http://schemas.microsoft.com/office/drawing/2014/main" id="{F05508AA-A9FF-44BE-A95C-8B973161B56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81E20266-F4A6-431E-81E1-F6DC7CCE69D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1"/>
                    <a:ext cx="268941" cy="281749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6CFDFED-214C-4079-9DC8-27BE500D282C}"/>
                  </a:ext>
                </a:extLst>
              </p:cNvPr>
              <p:cNvGrpSpPr/>
              <p:nvPr/>
            </p:nvGrpSpPr>
            <p:grpSpPr>
              <a:xfrm>
                <a:off x="2805022" y="1081927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9ACF9625-1E60-4A09-824A-7CC32154A5B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99CF3F17-0BC6-43DA-8BED-08F7CC26C88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96B33E7E-B7FC-47D4-A18D-9010E4AEBE0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4FF1F41B-4AE9-4FC7-A13B-1E297E104AD7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9763F08F-C718-450A-B79D-42A866E2E49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F7208BE1-D273-45AC-84C7-6A48F0A0148F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CB06B14-BA74-4B22-9F82-A908BFE7D8B2}"/>
                  </a:ext>
                </a:extLst>
              </p:cNvPr>
              <p:cNvGrpSpPr/>
              <p:nvPr/>
            </p:nvGrpSpPr>
            <p:grpSpPr>
              <a:xfrm>
                <a:off x="2805020" y="2178090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B44E763C-DD56-4B67-AD59-41D1066CCDE2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B10CCEF8-10A6-42DE-8D2C-D3349718609E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00C88DF0-E916-4E99-AC0E-F77D78638AE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55D40149-71D7-4883-8775-2CCBC3716907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DD8BE582-C780-4A47-86F6-E7DFD7B9ADD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49EE9B8D-8CA5-439F-9229-8C76B0B0FF8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CEB1425-315B-405A-BE47-EACF65EE72E9}"/>
                  </a:ext>
                </a:extLst>
              </p:cNvPr>
              <p:cNvGrpSpPr/>
              <p:nvPr/>
            </p:nvGrpSpPr>
            <p:grpSpPr>
              <a:xfrm>
                <a:off x="5928234" y="1089274"/>
                <a:ext cx="201684" cy="883683"/>
                <a:chOff x="3567951" y="1062174"/>
                <a:chExt cx="268942" cy="1178378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F772B544-DEB3-49C5-8719-680FB9624FF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6B0573A5-F6C9-4453-A567-4050CA125F4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9B2D1E5D-0AD5-4A17-B567-136C52CA45E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B78D59B-DD38-4F35-9151-9C9FF9BEDE82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5904D30A-46D2-4CAC-BF7F-BA19287B3C6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3511F4C8-4B54-4AEB-9E75-CB88DBD40B7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762DA596-44AD-475A-B4CB-CE606D491095}"/>
                  </a:ext>
                </a:extLst>
              </p:cNvPr>
              <p:cNvGrpSpPr/>
              <p:nvPr/>
            </p:nvGrpSpPr>
            <p:grpSpPr>
              <a:xfrm>
                <a:off x="5928232" y="2185437"/>
                <a:ext cx="201684" cy="883683"/>
                <a:chOff x="3567951" y="1062174"/>
                <a:chExt cx="268942" cy="1178378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62ABA83A-1CC9-4913-8271-81C37506F6E0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8848A8BF-0B9D-4BBB-9A54-6C562A57A47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B089B8AA-0D04-4309-9FC2-9777107DBE7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B7F3E764-C020-44F0-983C-40F9DAE4583A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4566E647-157D-4DE6-B435-E7D243B4E61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DF9AF63C-6D77-4C1C-99FB-D9E2BA91F5A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E48DC235-EDF0-4908-B8B0-FBE59A21703F}"/>
                  </a:ext>
                </a:extLst>
              </p:cNvPr>
              <p:cNvGrpSpPr/>
              <p:nvPr/>
            </p:nvGrpSpPr>
            <p:grpSpPr>
              <a:xfrm>
                <a:off x="5560540" y="1088542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E115EB58-458B-4162-8940-EC0790E7F9A6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D3B55E77-4D1B-4287-B669-8B01855F86B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F0A4697E-7C22-4590-9986-46C0FAF61DB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9F41A828-8273-4CD9-8639-D62B7202C438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D18A4169-3295-4887-A8C0-CAD71C8D912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E78BC93A-AB30-4C66-AD91-20CAAD8615D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DF7C5701-F4AD-4C7D-8C4F-3B17FC4C59BD}"/>
                  </a:ext>
                </a:extLst>
              </p:cNvPr>
              <p:cNvGrpSpPr/>
              <p:nvPr/>
            </p:nvGrpSpPr>
            <p:grpSpPr>
              <a:xfrm>
                <a:off x="5560538" y="2184705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0377E4AD-7642-4135-830A-828AF6C820F8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1DAAE35F-2278-4DEE-A691-E5EBBED6C5E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6F13168F-27E4-4DFC-B149-3318D6052CBE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2EEA59C9-1DAF-4FC6-A08A-69DB85A9857B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E5155071-37AA-4335-BAA2-F9FFEB743015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FD5C28D7-C2BA-45CC-B67F-5A2B8156708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C4FDC0A8-C4E2-4E0A-B308-C477BC95FF20}"/>
                  </a:ext>
                </a:extLst>
              </p:cNvPr>
              <p:cNvGrpSpPr/>
              <p:nvPr/>
            </p:nvGrpSpPr>
            <p:grpSpPr>
              <a:xfrm>
                <a:off x="7167915" y="1088542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407C1A7A-24BD-457E-8EC9-32ABBAA7189B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ED308244-0976-489F-8A2D-B34B7B411AC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0A0701F3-5782-4F4C-99D8-EF92AB4959A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27" name="组合 126">
                  <a:extLst>
                    <a:ext uri="{FF2B5EF4-FFF2-40B4-BE49-F238E27FC236}">
                      <a16:creationId xmlns:a16="http://schemas.microsoft.com/office/drawing/2014/main" id="{A3D61035-843F-4915-BE17-9000358B50D0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FC7E1371-EC4C-4F77-9C9F-EA445077AEA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2A0EFD65-4C00-40F5-B494-2E36CCEFA33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137106E6-777D-4F47-9C19-7C2AFD369E30}"/>
                  </a:ext>
                </a:extLst>
              </p:cNvPr>
              <p:cNvGrpSpPr/>
              <p:nvPr/>
            </p:nvGrpSpPr>
            <p:grpSpPr>
              <a:xfrm>
                <a:off x="7167913" y="2184705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14CE06CF-1EE9-4D56-891A-FF862D283FB9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10" name="矩形 109">
                    <a:extLst>
                      <a:ext uri="{FF2B5EF4-FFF2-40B4-BE49-F238E27FC236}">
                        <a16:creationId xmlns:a16="http://schemas.microsoft.com/office/drawing/2014/main" id="{229FF6B1-7DA8-49C9-AE31-51A0D75F6726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90CCEB29-A112-4DB7-B22D-FBE0CBB0F1F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56470E78-ECB9-4EB6-8E87-FC9258C8F544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AE7054B7-E068-40BC-A8FC-385FB3F2A8B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109" name="矩形 108">
                    <a:extLst>
                      <a:ext uri="{FF2B5EF4-FFF2-40B4-BE49-F238E27FC236}">
                        <a16:creationId xmlns:a16="http://schemas.microsoft.com/office/drawing/2014/main" id="{8CFD2D48-693C-4F5E-B060-9A5F8451214B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777A-85E2-4AD5-83F5-184375372CBD}"/>
                  </a:ext>
                </a:extLst>
              </p:cNvPr>
              <p:cNvSpPr txBox="1"/>
              <p:nvPr/>
            </p:nvSpPr>
            <p:spPr>
              <a:xfrm>
                <a:off x="1870003" y="1052498"/>
                <a:ext cx="6127972" cy="273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spc="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ATGGACCAATTA</a:t>
                </a:r>
                <a:r>
                  <a:rPr lang="en-US" altLang="zh-CN" sz="1100" b="1" spc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</a:t>
                </a:r>
                <a:r>
                  <a:rPr lang="en-US" altLang="zh-CN" sz="1100" b="1" spc="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AATTAGGCAATCCAGG</a:t>
                </a:r>
                <a:endParaRPr lang="zh-CN" altLang="en-US" sz="1100" b="1" spc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4648C7-6DCF-441C-9353-A1B96961CEF9}"/>
                  </a:ext>
                </a:extLst>
              </p:cNvPr>
              <p:cNvSpPr txBox="1"/>
              <p:nvPr/>
            </p:nvSpPr>
            <p:spPr>
              <a:xfrm>
                <a:off x="1034518" y="987700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genome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87B16EB6-BB8A-46C7-A8DE-D1CB5DE97435}"/>
                  </a:ext>
                </a:extLst>
              </p:cNvPr>
              <p:cNvSpPr txBox="1"/>
              <p:nvPr/>
            </p:nvSpPr>
            <p:spPr>
              <a:xfrm>
                <a:off x="-625479" y="1771596"/>
                <a:ext cx="12997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 Features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1496086A-2367-4658-B243-B90FB9CBEB0F}"/>
                  </a:ext>
                </a:extLst>
              </p:cNvPr>
              <p:cNvSpPr txBox="1"/>
              <p:nvPr/>
            </p:nvSpPr>
            <p:spPr>
              <a:xfrm>
                <a:off x="955672" y="1304612"/>
                <a:ext cx="9925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Pentabase bias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171DB96-667E-49FB-A666-824928988741}"/>
                  </a:ext>
                </a:extLst>
              </p:cNvPr>
              <p:cNvSpPr txBox="1"/>
              <p:nvPr/>
            </p:nvSpPr>
            <p:spPr>
              <a:xfrm>
                <a:off x="696599" y="1509829"/>
                <a:ext cx="12650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Histone </a:t>
                </a:r>
                <a:r>
                  <a:rPr lang="en-US" altLang="zh-CN" sz="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modificcation</a:t>
                </a:r>
                <a:endParaRPr lang="zh-CN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519224C-BF26-44BC-8598-690867374A3B}"/>
                  </a:ext>
                </a:extLst>
              </p:cNvPr>
              <p:cNvSpPr txBox="1"/>
              <p:nvPr/>
            </p:nvSpPr>
            <p:spPr>
              <a:xfrm>
                <a:off x="1415956" y="1748094"/>
                <a:ext cx="4026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/>
                  <a:t>……</a:t>
                </a:r>
                <a:endParaRPr lang="zh-CN" altLang="en-US" sz="1050" b="1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80BE6D0E-4A64-4648-B13A-47C50ECA950B}"/>
                  </a:ext>
                </a:extLst>
              </p:cNvPr>
              <p:cNvSpPr txBox="1"/>
              <p:nvPr/>
            </p:nvSpPr>
            <p:spPr>
              <a:xfrm>
                <a:off x="4290514" y="1875377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…………</a:t>
                </a:r>
                <a:endParaRPr lang="zh-CN" altLang="en-US" b="1" dirty="0"/>
              </a:p>
            </p:txBody>
          </p:sp>
        </p:grp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3CAF3F7E-A973-462F-8C11-52FFED249FDE}"/>
                </a:ext>
              </a:extLst>
            </p:cNvPr>
            <p:cNvSpPr txBox="1"/>
            <p:nvPr/>
          </p:nvSpPr>
          <p:spPr>
            <a:xfrm>
              <a:off x="3706584" y="271573"/>
              <a:ext cx="533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I: predicting the EMS mutagenesis frequency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699F1485-50FD-461E-BBA1-9DE4074EB67A}"/>
                </a:ext>
              </a:extLst>
            </p:cNvPr>
            <p:cNvSpPr txBox="1"/>
            <p:nvPr/>
          </p:nvSpPr>
          <p:spPr>
            <a:xfrm>
              <a:off x="3834249" y="3429000"/>
              <a:ext cx="429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II: predicting the EMS 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accessbility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9C0042B5-9E20-4D02-A0BD-489C6E6156F1}"/>
                </a:ext>
              </a:extLst>
            </p:cNvPr>
            <p:cNvGrpSpPr/>
            <p:nvPr/>
          </p:nvGrpSpPr>
          <p:grpSpPr>
            <a:xfrm>
              <a:off x="5798234" y="4122751"/>
              <a:ext cx="5675516" cy="883683"/>
              <a:chOff x="3567951" y="1062174"/>
              <a:chExt cx="268942" cy="1178378"/>
            </a:xfrm>
            <a:solidFill>
              <a:schemeClr val="bg1"/>
            </a:solidFill>
          </p:grpSpPr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36EE1469-C568-4F72-94D0-3DE54A67E780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2C1F69BA-E07D-4268-A925-ABB9CF1B9670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37C1EA05-3392-426F-8F89-1C925811D8B4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17AA30D-2461-491C-B097-E732AB89EB7B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FC5608D5-5D1D-484F-97C4-299D67E73B63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425D549A-9986-4CEF-B30C-B0DD4A4AFBF2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AE64B742-55DF-4904-B394-6FD9B8EAB982}"/>
                </a:ext>
              </a:extLst>
            </p:cNvPr>
            <p:cNvGrpSpPr/>
            <p:nvPr/>
          </p:nvGrpSpPr>
          <p:grpSpPr>
            <a:xfrm>
              <a:off x="5798171" y="5218914"/>
              <a:ext cx="5675516" cy="883683"/>
              <a:chOff x="3567951" y="1062174"/>
              <a:chExt cx="268942" cy="1178378"/>
            </a:xfrm>
            <a:solidFill>
              <a:schemeClr val="bg1"/>
            </a:solidFill>
          </p:grpSpPr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EE392434-59EB-47F3-8111-6BEF845BBBC1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808A5490-91A2-4BD9-94B3-34CCD81A22D0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54E28FAF-C272-48BC-9969-0E928FC10FF0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C249AAD4-1845-40B9-B9E2-9602F21797E3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  <a:grpFill/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A6723CF5-FB25-4ED3-9A09-2CFAF0B537F6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28" name="矩形 327">
                  <a:extLst>
                    <a:ext uri="{FF2B5EF4-FFF2-40B4-BE49-F238E27FC236}">
                      <a16:creationId xmlns:a16="http://schemas.microsoft.com/office/drawing/2014/main" id="{C782F4AE-2549-4F87-B8AF-C0B68DD420D2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337" name="组合 336">
              <a:extLst>
                <a:ext uri="{FF2B5EF4-FFF2-40B4-BE49-F238E27FC236}">
                  <a16:creationId xmlns:a16="http://schemas.microsoft.com/office/drawing/2014/main" id="{EF1BF852-A00C-4C0D-80D5-E11E20DB26DB}"/>
                </a:ext>
              </a:extLst>
            </p:cNvPr>
            <p:cNvGrpSpPr/>
            <p:nvPr/>
          </p:nvGrpSpPr>
          <p:grpSpPr>
            <a:xfrm>
              <a:off x="6674891" y="4119059"/>
              <a:ext cx="1251215" cy="1979846"/>
              <a:chOff x="6674892" y="4119059"/>
              <a:chExt cx="201680" cy="1979846"/>
            </a:xfrm>
          </p:grpSpPr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87039DEE-C126-4009-AA31-3FF91D68091D}"/>
                  </a:ext>
                </a:extLst>
              </p:cNvPr>
              <p:cNvGrpSpPr/>
              <p:nvPr/>
            </p:nvGrpSpPr>
            <p:grpSpPr>
              <a:xfrm>
                <a:off x="6674894" y="4119059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319" name="组合 318">
                  <a:extLst>
                    <a:ext uri="{FF2B5EF4-FFF2-40B4-BE49-F238E27FC236}">
                      <a16:creationId xmlns:a16="http://schemas.microsoft.com/office/drawing/2014/main" id="{D2B0DCEC-0DD4-4AA5-82AF-57398A72B318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23" name="矩形 322">
                    <a:extLst>
                      <a:ext uri="{FF2B5EF4-FFF2-40B4-BE49-F238E27FC236}">
                        <a16:creationId xmlns:a16="http://schemas.microsoft.com/office/drawing/2014/main" id="{96366D40-3A12-42EE-B804-A883CC33B88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24" name="矩形 323">
                    <a:extLst>
                      <a:ext uri="{FF2B5EF4-FFF2-40B4-BE49-F238E27FC236}">
                        <a16:creationId xmlns:a16="http://schemas.microsoft.com/office/drawing/2014/main" id="{2B16C4C9-4859-4FD5-9C65-260018B54B4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320" name="组合 319">
                  <a:extLst>
                    <a:ext uri="{FF2B5EF4-FFF2-40B4-BE49-F238E27FC236}">
                      <a16:creationId xmlns:a16="http://schemas.microsoft.com/office/drawing/2014/main" id="{27854E68-01DC-47AB-A0B9-A71A202A208B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D779F9EC-950E-4648-809A-A10FFE735785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57A94747-E58A-41DD-A2E3-773A39B8D44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E81F1298-3383-4C81-836D-C8B3DD191BFD}"/>
                  </a:ext>
                </a:extLst>
              </p:cNvPr>
              <p:cNvGrpSpPr/>
              <p:nvPr/>
            </p:nvGrpSpPr>
            <p:grpSpPr>
              <a:xfrm>
                <a:off x="6674892" y="5215222"/>
                <a:ext cx="201678" cy="883683"/>
                <a:chOff x="3567951" y="1062174"/>
                <a:chExt cx="268942" cy="1178378"/>
              </a:xfrm>
            </p:grpSpPr>
            <p:grpSp>
              <p:nvGrpSpPr>
                <p:cNvPr id="313" name="组合 312">
                  <a:extLst>
                    <a:ext uri="{FF2B5EF4-FFF2-40B4-BE49-F238E27FC236}">
                      <a16:creationId xmlns:a16="http://schemas.microsoft.com/office/drawing/2014/main" id="{13D180F1-FE32-42F9-BDEA-2665929D0DA2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1B19DF13-7E08-4EEF-A6E6-D8ED20B814A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18" name="矩形 317">
                    <a:extLst>
                      <a:ext uri="{FF2B5EF4-FFF2-40B4-BE49-F238E27FC236}">
                        <a16:creationId xmlns:a16="http://schemas.microsoft.com/office/drawing/2014/main" id="{75BC0BCC-D76A-4F4C-BE57-DF9C0031D55D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314" name="组合 313">
                  <a:extLst>
                    <a:ext uri="{FF2B5EF4-FFF2-40B4-BE49-F238E27FC236}">
                      <a16:creationId xmlns:a16="http://schemas.microsoft.com/office/drawing/2014/main" id="{FFFC3557-B88E-48CF-BF9A-815A731A811E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</p:grpSpPr>
              <p:sp>
                <p:nvSpPr>
                  <p:cNvPr id="315" name="矩形 314">
                    <a:extLst>
                      <a:ext uri="{FF2B5EF4-FFF2-40B4-BE49-F238E27FC236}">
                        <a16:creationId xmlns:a16="http://schemas.microsoft.com/office/drawing/2014/main" id="{0D07F4ED-0497-44ED-BFB3-AFE3BAE89248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16" name="矩形 315">
                    <a:extLst>
                      <a:ext uri="{FF2B5EF4-FFF2-40B4-BE49-F238E27FC236}">
                        <a16:creationId xmlns:a16="http://schemas.microsoft.com/office/drawing/2014/main" id="{7415B9DA-B73C-42D9-BFD4-7B84A396669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FD7DD1A6-A3FA-45E5-BDAE-B3ADA3F02DAF}"/>
                </a:ext>
              </a:extLst>
            </p:cNvPr>
            <p:cNvGrpSpPr/>
            <p:nvPr/>
          </p:nvGrpSpPr>
          <p:grpSpPr>
            <a:xfrm>
              <a:off x="9798105" y="4126406"/>
              <a:ext cx="1065749" cy="883683"/>
              <a:chOff x="3567951" y="1062174"/>
              <a:chExt cx="268942" cy="1178378"/>
            </a:xfrm>
          </p:grpSpPr>
          <p:grpSp>
            <p:nvGrpSpPr>
              <p:cNvPr id="307" name="组合 306">
                <a:extLst>
                  <a:ext uri="{FF2B5EF4-FFF2-40B4-BE49-F238E27FC236}">
                    <a16:creationId xmlns:a16="http://schemas.microsoft.com/office/drawing/2014/main" id="{6BD528E4-1E92-48FB-8FA0-C39909FC610C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14AD2BA9-71F6-4826-8927-B50887B11A53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26E8A9C5-ABB0-4BF2-BCF3-B4E423B21A0C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6555B231-E89C-4CCC-92E6-23AE00D19185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38FE8F38-8A22-4AB9-B502-2F0FED7C40AF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3446F1B2-0B63-48EC-9460-21DCCE20190C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B83AC78-5CEB-4B44-A1E7-3E5DD963360C}"/>
                </a:ext>
              </a:extLst>
            </p:cNvPr>
            <p:cNvGrpSpPr/>
            <p:nvPr/>
          </p:nvGrpSpPr>
          <p:grpSpPr>
            <a:xfrm>
              <a:off x="9798103" y="5222569"/>
              <a:ext cx="1065749" cy="883683"/>
              <a:chOff x="3567951" y="1062174"/>
              <a:chExt cx="268942" cy="1178378"/>
            </a:xfrm>
          </p:grpSpPr>
          <p:grpSp>
            <p:nvGrpSpPr>
              <p:cNvPr id="301" name="组合 300">
                <a:extLst>
                  <a:ext uri="{FF2B5EF4-FFF2-40B4-BE49-F238E27FC236}">
                    <a16:creationId xmlns:a16="http://schemas.microsoft.com/office/drawing/2014/main" id="{B0793E08-3822-4EBE-BA2F-FF56F61AD83B}"/>
                  </a:ext>
                </a:extLst>
              </p:cNvPr>
              <p:cNvGrpSpPr/>
              <p:nvPr/>
            </p:nvGrpSpPr>
            <p:grpSpPr>
              <a:xfrm>
                <a:off x="3567952" y="1062174"/>
                <a:ext cx="268941" cy="580626"/>
                <a:chOff x="3567952" y="1062174"/>
                <a:chExt cx="268941" cy="580626"/>
              </a:xfrm>
            </p:grpSpPr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E6604DA4-C9BC-4F30-9AF9-629596FAFB6A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2668C46C-4234-4C1C-A386-3596756FEE10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369F13C4-A97F-44DB-ABDA-1F392788DE79}"/>
                  </a:ext>
                </a:extLst>
              </p:cNvPr>
              <p:cNvGrpSpPr/>
              <p:nvPr/>
            </p:nvGrpSpPr>
            <p:grpSpPr>
              <a:xfrm>
                <a:off x="3567951" y="1659926"/>
                <a:ext cx="268941" cy="580626"/>
                <a:chOff x="3567952" y="1062174"/>
                <a:chExt cx="268941" cy="580626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24769FA2-06E0-47F2-B7C5-9C4BD79B8D96}"/>
                    </a:ext>
                  </a:extLst>
                </p:cNvPr>
                <p:cNvSpPr/>
                <p:nvPr/>
              </p:nvSpPr>
              <p:spPr>
                <a:xfrm>
                  <a:off x="3567952" y="1062174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680A81C6-DE6A-40EF-A829-993C9D0959B9}"/>
                    </a:ext>
                  </a:extLst>
                </p:cNvPr>
                <p:cNvSpPr/>
                <p:nvPr/>
              </p:nvSpPr>
              <p:spPr>
                <a:xfrm>
                  <a:off x="3567952" y="1361050"/>
                  <a:ext cx="268941" cy="28175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/>
                </a:p>
              </p:txBody>
            </p:sp>
          </p:grpSp>
        </p:grpSp>
        <p:grpSp>
          <p:nvGrpSpPr>
            <p:cNvPr id="338" name="组合 337">
              <a:extLst>
                <a:ext uri="{FF2B5EF4-FFF2-40B4-BE49-F238E27FC236}">
                  <a16:creationId xmlns:a16="http://schemas.microsoft.com/office/drawing/2014/main" id="{896FA20D-ABDF-4D30-9EA5-12BF0460532F}"/>
                </a:ext>
              </a:extLst>
            </p:cNvPr>
            <p:cNvGrpSpPr/>
            <p:nvPr/>
          </p:nvGrpSpPr>
          <p:grpSpPr>
            <a:xfrm>
              <a:off x="8533470" y="4125674"/>
              <a:ext cx="1251198" cy="1979846"/>
              <a:chOff x="9430410" y="4125674"/>
              <a:chExt cx="201683" cy="1979846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85A3182D-B124-455D-8EEC-D02D82CCDF9A}"/>
                  </a:ext>
                </a:extLst>
              </p:cNvPr>
              <p:cNvGrpSpPr/>
              <p:nvPr/>
            </p:nvGrpSpPr>
            <p:grpSpPr>
              <a:xfrm>
                <a:off x="9430412" y="4125674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95" name="组合 294">
                  <a:extLst>
                    <a:ext uri="{FF2B5EF4-FFF2-40B4-BE49-F238E27FC236}">
                      <a16:creationId xmlns:a16="http://schemas.microsoft.com/office/drawing/2014/main" id="{4FB85B27-030D-4B75-9535-382D155A31BE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9" name="矩形 298">
                    <a:extLst>
                      <a:ext uri="{FF2B5EF4-FFF2-40B4-BE49-F238E27FC236}">
                        <a16:creationId xmlns:a16="http://schemas.microsoft.com/office/drawing/2014/main" id="{1E4544C3-70F0-4833-B8F5-F7603EC18DF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300" name="矩形 299">
                    <a:extLst>
                      <a:ext uri="{FF2B5EF4-FFF2-40B4-BE49-F238E27FC236}">
                        <a16:creationId xmlns:a16="http://schemas.microsoft.com/office/drawing/2014/main" id="{A61109F4-55A2-4CE0-9344-07B71AD5F0E9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96" name="组合 295">
                  <a:extLst>
                    <a:ext uri="{FF2B5EF4-FFF2-40B4-BE49-F238E27FC236}">
                      <a16:creationId xmlns:a16="http://schemas.microsoft.com/office/drawing/2014/main" id="{AC3F7CF0-B230-4D23-9BE6-CAC6908F748C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7" name="矩形 296">
                    <a:extLst>
                      <a:ext uri="{FF2B5EF4-FFF2-40B4-BE49-F238E27FC236}">
                        <a16:creationId xmlns:a16="http://schemas.microsoft.com/office/drawing/2014/main" id="{7FCC1F09-DF17-4993-ACB8-BDA2F8E8051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8" name="矩形 297">
                    <a:extLst>
                      <a:ext uri="{FF2B5EF4-FFF2-40B4-BE49-F238E27FC236}">
                        <a16:creationId xmlns:a16="http://schemas.microsoft.com/office/drawing/2014/main" id="{557A0CFA-84FF-45E3-8766-E18718EC374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711FF787-E311-4A79-86C8-B4D60F455E4A}"/>
                  </a:ext>
                </a:extLst>
              </p:cNvPr>
              <p:cNvGrpSpPr/>
              <p:nvPr/>
            </p:nvGrpSpPr>
            <p:grpSpPr>
              <a:xfrm>
                <a:off x="9430410" y="5221837"/>
                <a:ext cx="201681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89" name="组合 288">
                  <a:extLst>
                    <a:ext uri="{FF2B5EF4-FFF2-40B4-BE49-F238E27FC236}">
                      <a16:creationId xmlns:a16="http://schemas.microsoft.com/office/drawing/2014/main" id="{ADD26BB7-FA83-48B2-912B-9E6DD5D0270C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3" name="矩形 292">
                    <a:extLst>
                      <a:ext uri="{FF2B5EF4-FFF2-40B4-BE49-F238E27FC236}">
                        <a16:creationId xmlns:a16="http://schemas.microsoft.com/office/drawing/2014/main" id="{0F274133-AE14-4763-9940-B73DE8654B82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4" name="矩形 293">
                    <a:extLst>
                      <a:ext uri="{FF2B5EF4-FFF2-40B4-BE49-F238E27FC236}">
                        <a16:creationId xmlns:a16="http://schemas.microsoft.com/office/drawing/2014/main" id="{20CFF97A-9396-4700-95E5-4C36904BF0B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90" name="组合 289">
                  <a:extLst>
                    <a:ext uri="{FF2B5EF4-FFF2-40B4-BE49-F238E27FC236}">
                      <a16:creationId xmlns:a16="http://schemas.microsoft.com/office/drawing/2014/main" id="{313086C5-8ECE-47F7-8395-6A7FCD33FC1A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40861567-D025-4293-B42A-C95A1144144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FB230511-C469-4EA7-B8F7-F6B72EA74C6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85FCAC26-0107-499E-A3D2-4F6B570BC01B}"/>
                </a:ext>
              </a:extLst>
            </p:cNvPr>
            <p:cNvGrpSpPr/>
            <p:nvPr/>
          </p:nvGrpSpPr>
          <p:grpSpPr>
            <a:xfrm>
              <a:off x="10877189" y="4129261"/>
              <a:ext cx="511989" cy="1979846"/>
              <a:chOff x="11037785" y="4125674"/>
              <a:chExt cx="201686" cy="1979846"/>
            </a:xfrm>
          </p:grpSpPr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CD77B9C2-B7D4-4FB2-A1C6-CC228647FA26}"/>
                  </a:ext>
                </a:extLst>
              </p:cNvPr>
              <p:cNvGrpSpPr/>
              <p:nvPr/>
            </p:nvGrpSpPr>
            <p:grpSpPr>
              <a:xfrm>
                <a:off x="11037787" y="4125674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83" name="组合 282">
                  <a:extLst>
                    <a:ext uri="{FF2B5EF4-FFF2-40B4-BE49-F238E27FC236}">
                      <a16:creationId xmlns:a16="http://schemas.microsoft.com/office/drawing/2014/main" id="{C609A10F-9B40-4977-9FF7-8E9B57173D35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7" name="矩形 286">
                    <a:extLst>
                      <a:ext uri="{FF2B5EF4-FFF2-40B4-BE49-F238E27FC236}">
                        <a16:creationId xmlns:a16="http://schemas.microsoft.com/office/drawing/2014/main" id="{32B5D694-246E-4AF5-8291-988990DE552C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F5975BA9-F9FB-4E29-91CB-872367C665A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84" name="组合 283">
                  <a:extLst>
                    <a:ext uri="{FF2B5EF4-FFF2-40B4-BE49-F238E27FC236}">
                      <a16:creationId xmlns:a16="http://schemas.microsoft.com/office/drawing/2014/main" id="{8F780119-6D3C-4AFE-87B8-F26533FD6110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5" name="矩形 284">
                    <a:extLst>
                      <a:ext uri="{FF2B5EF4-FFF2-40B4-BE49-F238E27FC236}">
                        <a16:creationId xmlns:a16="http://schemas.microsoft.com/office/drawing/2014/main" id="{B9641BE4-D4EA-473C-957B-1EBD30A4BDB3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6" name="矩形 285">
                    <a:extLst>
                      <a:ext uri="{FF2B5EF4-FFF2-40B4-BE49-F238E27FC236}">
                        <a16:creationId xmlns:a16="http://schemas.microsoft.com/office/drawing/2014/main" id="{1CA62FDC-1908-435B-93B3-3D69568F1021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00A82531-AE68-4C48-9F4D-0B944AC20F37}"/>
                  </a:ext>
                </a:extLst>
              </p:cNvPr>
              <p:cNvGrpSpPr/>
              <p:nvPr/>
            </p:nvGrpSpPr>
            <p:grpSpPr>
              <a:xfrm>
                <a:off x="11037785" y="5221837"/>
                <a:ext cx="201684" cy="883683"/>
                <a:chOff x="3567951" y="1062174"/>
                <a:chExt cx="268942" cy="1178378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grpSp>
              <p:nvGrpSpPr>
                <p:cNvPr id="277" name="组合 276">
                  <a:extLst>
                    <a:ext uri="{FF2B5EF4-FFF2-40B4-BE49-F238E27FC236}">
                      <a16:creationId xmlns:a16="http://schemas.microsoft.com/office/drawing/2014/main" id="{F26AAA96-C66F-47F5-9321-A4F0B75852C3}"/>
                    </a:ext>
                  </a:extLst>
                </p:cNvPr>
                <p:cNvGrpSpPr/>
                <p:nvPr/>
              </p:nvGrpSpPr>
              <p:grpSpPr>
                <a:xfrm>
                  <a:off x="3567952" y="1062174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81" name="矩形 280">
                    <a:extLst>
                      <a:ext uri="{FF2B5EF4-FFF2-40B4-BE49-F238E27FC236}">
                        <a16:creationId xmlns:a16="http://schemas.microsoft.com/office/drawing/2014/main" id="{5E01E799-984D-4196-8F42-20F2903122C7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2" name="矩形 281">
                    <a:extLst>
                      <a:ext uri="{FF2B5EF4-FFF2-40B4-BE49-F238E27FC236}">
                        <a16:creationId xmlns:a16="http://schemas.microsoft.com/office/drawing/2014/main" id="{65EE5138-8B19-4C29-B98E-6C751C80B4F4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  <p:grpSp>
              <p:nvGrpSpPr>
                <p:cNvPr id="278" name="组合 277">
                  <a:extLst>
                    <a:ext uri="{FF2B5EF4-FFF2-40B4-BE49-F238E27FC236}">
                      <a16:creationId xmlns:a16="http://schemas.microsoft.com/office/drawing/2014/main" id="{6C070BB2-7E47-43D0-9F34-5FE5CE5A45F1}"/>
                    </a:ext>
                  </a:extLst>
                </p:cNvPr>
                <p:cNvGrpSpPr/>
                <p:nvPr/>
              </p:nvGrpSpPr>
              <p:grpSpPr>
                <a:xfrm>
                  <a:off x="3567951" y="1659926"/>
                  <a:ext cx="268941" cy="580626"/>
                  <a:chOff x="3567952" y="1062174"/>
                  <a:chExt cx="268941" cy="580626"/>
                </a:xfrm>
                <a:grpFill/>
              </p:grpSpPr>
              <p:sp>
                <p:nvSpPr>
                  <p:cNvPr id="279" name="矩形 278">
                    <a:extLst>
                      <a:ext uri="{FF2B5EF4-FFF2-40B4-BE49-F238E27FC236}">
                        <a16:creationId xmlns:a16="http://schemas.microsoft.com/office/drawing/2014/main" id="{03988D86-C343-4F26-9B68-E40185F78B2A}"/>
                      </a:ext>
                    </a:extLst>
                  </p:cNvPr>
                  <p:cNvSpPr/>
                  <p:nvPr/>
                </p:nvSpPr>
                <p:spPr>
                  <a:xfrm>
                    <a:off x="3567952" y="1062174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  <p:sp>
                <p:nvSpPr>
                  <p:cNvPr id="280" name="矩形 279">
                    <a:extLst>
                      <a:ext uri="{FF2B5EF4-FFF2-40B4-BE49-F238E27FC236}">
                        <a16:creationId xmlns:a16="http://schemas.microsoft.com/office/drawing/2014/main" id="{E421A10A-0DC3-4B1F-B6EC-AF0BC0DFF190}"/>
                      </a:ext>
                    </a:extLst>
                  </p:cNvPr>
                  <p:cNvSpPr/>
                  <p:nvPr/>
                </p:nvSpPr>
                <p:spPr>
                  <a:xfrm>
                    <a:off x="3567952" y="1361050"/>
                    <a:ext cx="268941" cy="28175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50" dirty="0"/>
                  </a:p>
                </p:txBody>
              </p:sp>
            </p:grpSp>
          </p:grpSp>
        </p:grp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8E6538E3-EE8A-49DF-9C3D-00A1FD225A74}"/>
                </a:ext>
              </a:extLst>
            </p:cNvPr>
            <p:cNvSpPr txBox="1"/>
            <p:nvPr/>
          </p:nvSpPr>
          <p:spPr>
            <a:xfrm>
              <a:off x="5739875" y="4089630"/>
              <a:ext cx="6127972" cy="27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spc="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ATGGACCAATTA</a:t>
              </a:r>
              <a:r>
                <a:rPr lang="en-US" altLang="zh-CN" sz="1100" b="1" spc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………</a:t>
              </a:r>
              <a:r>
                <a:rPr lang="en-US" altLang="zh-CN" sz="1100" b="1" spc="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AATTAGGCAATCCAGG</a:t>
              </a:r>
              <a:endParaRPr lang="zh-CN" altLang="en-US" sz="1100" b="1" spc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C385CE43-6144-44BA-89E5-35564847329D}"/>
                </a:ext>
              </a:extLst>
            </p:cNvPr>
            <p:cNvSpPr txBox="1"/>
            <p:nvPr/>
          </p:nvSpPr>
          <p:spPr>
            <a:xfrm>
              <a:off x="4904390" y="4024832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genome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F7A972FC-7851-4888-BA4F-B9BBD4E7EE08}"/>
                </a:ext>
              </a:extLst>
            </p:cNvPr>
            <p:cNvSpPr txBox="1"/>
            <p:nvPr/>
          </p:nvSpPr>
          <p:spPr>
            <a:xfrm>
              <a:off x="3019794" y="4959869"/>
              <a:ext cx="1373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Chromosome</a:t>
              </a:r>
            </a:p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Features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79CB090D-2F87-4291-A900-8720F1B0071D}"/>
                </a:ext>
              </a:extLst>
            </p:cNvPr>
            <p:cNvSpPr txBox="1"/>
            <p:nvPr/>
          </p:nvSpPr>
          <p:spPr>
            <a:xfrm>
              <a:off x="4503954" y="4346883"/>
              <a:ext cx="12650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Histone </a:t>
              </a:r>
              <a:r>
                <a:rPr lang="en-US" altLang="zh-CN" sz="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modificcation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CABC1B8D-390F-4706-8B64-B49ECFA5A1C1}"/>
                </a:ext>
              </a:extLst>
            </p:cNvPr>
            <p:cNvSpPr txBox="1"/>
            <p:nvPr/>
          </p:nvSpPr>
          <p:spPr>
            <a:xfrm>
              <a:off x="5223311" y="4585148"/>
              <a:ext cx="4026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/>
                <a:t>……</a:t>
              </a:r>
              <a:endParaRPr lang="zh-CN" altLang="en-US" sz="1050" b="1" dirty="0"/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8CDE2208-6AD0-4A72-A4D9-B9BF5BA0D29D}"/>
                </a:ext>
              </a:extLst>
            </p:cNvPr>
            <p:cNvSpPr txBox="1"/>
            <p:nvPr/>
          </p:nvSpPr>
          <p:spPr>
            <a:xfrm>
              <a:off x="8160386" y="4912509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…………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0FB675E2-E946-4244-B29A-2A0D1EC84054}"/>
                    </a:ext>
                  </a:extLst>
                </p:cNvPr>
                <p:cNvSpPr txBox="1"/>
                <p:nvPr/>
              </p:nvSpPr>
              <p:spPr>
                <a:xfrm>
                  <a:off x="5798171" y="716615"/>
                  <a:ext cx="15369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𝑚𝑢𝑡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0FB675E2-E946-4244-B29A-2A0D1EC8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171" y="716615"/>
                  <a:ext cx="153695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175" t="-2174" r="-4762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F9A168EC-2C9F-410C-A40F-AD5CC9A515EF}"/>
                    </a:ext>
                  </a:extLst>
                </p:cNvPr>
                <p:cNvSpPr txBox="1"/>
                <p:nvPr/>
              </p:nvSpPr>
              <p:spPr>
                <a:xfrm>
                  <a:off x="5688502" y="3717375"/>
                  <a:ext cx="60946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800" dirty="0">
                      <a:effectLst/>
                      <a:ea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F9A168EC-2C9F-410C-A40F-AD5CC9A51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502" y="3717375"/>
                  <a:ext cx="60946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1" name="左大括号 420">
              <a:extLst>
                <a:ext uri="{FF2B5EF4-FFF2-40B4-BE49-F238E27FC236}">
                  <a16:creationId xmlns:a16="http://schemas.microsoft.com/office/drawing/2014/main" id="{1E21016A-7BE5-4654-9C7B-A5058B025085}"/>
                </a:ext>
              </a:extLst>
            </p:cNvPr>
            <p:cNvSpPr/>
            <p:nvPr/>
          </p:nvSpPr>
          <p:spPr>
            <a:xfrm>
              <a:off x="4566471" y="1343129"/>
              <a:ext cx="87369" cy="17104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左大括号 421">
              <a:extLst>
                <a:ext uri="{FF2B5EF4-FFF2-40B4-BE49-F238E27FC236}">
                  <a16:creationId xmlns:a16="http://schemas.microsoft.com/office/drawing/2014/main" id="{7E100930-9047-4CD1-90DD-9DECCD1E6263}"/>
                </a:ext>
              </a:extLst>
            </p:cNvPr>
            <p:cNvSpPr/>
            <p:nvPr/>
          </p:nvSpPr>
          <p:spPr>
            <a:xfrm>
              <a:off x="4425102" y="4426601"/>
              <a:ext cx="119006" cy="16723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文本框 422">
              <a:extLst>
                <a:ext uri="{FF2B5EF4-FFF2-40B4-BE49-F238E27FC236}">
                  <a16:creationId xmlns:a16="http://schemas.microsoft.com/office/drawing/2014/main" id="{FD9B4C07-F6C4-401C-B3AE-236F46DFBE2C}"/>
                </a:ext>
              </a:extLst>
            </p:cNvPr>
            <p:cNvSpPr txBox="1"/>
            <p:nvPr/>
          </p:nvSpPr>
          <p:spPr>
            <a:xfrm>
              <a:off x="570334" y="1682547"/>
              <a:ext cx="160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prediction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E48DAE78-28A9-4409-8A6F-72B513211EBE}"/>
                </a:ext>
              </a:extLst>
            </p:cNvPr>
            <p:cNvSpPr txBox="1"/>
            <p:nvPr/>
          </p:nvSpPr>
          <p:spPr>
            <a:xfrm>
              <a:off x="499065" y="4741675"/>
              <a:ext cx="21361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Calculation</a:t>
              </a:r>
            </a:p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</a:t>
              </a:r>
            </a:p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importance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E0DA237-AA1C-479F-8C0D-54FBA6309D07}"/>
              </a:ext>
            </a:extLst>
          </p:cNvPr>
          <p:cNvSpPr txBox="1"/>
          <p:nvPr/>
        </p:nvSpPr>
        <p:spPr>
          <a:xfrm>
            <a:off x="4168863" y="3256871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number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04FC554-F603-4289-9687-D01028BE5F7A}"/>
              </a:ext>
            </a:extLst>
          </p:cNvPr>
          <p:cNvGrpSpPr/>
          <p:nvPr/>
        </p:nvGrpSpPr>
        <p:grpSpPr>
          <a:xfrm>
            <a:off x="5784372" y="3266577"/>
            <a:ext cx="5903539" cy="261610"/>
            <a:chOff x="5784372" y="3266577"/>
            <a:chExt cx="5903539" cy="261610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4137F7E6-0A91-4175-B9B8-201FF8DAE548}"/>
                </a:ext>
              </a:extLst>
            </p:cNvPr>
            <p:cNvSpPr/>
            <p:nvPr/>
          </p:nvSpPr>
          <p:spPr>
            <a:xfrm>
              <a:off x="5855321" y="3295185"/>
              <a:ext cx="5675495" cy="211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CF0A2267-8F04-4820-81D5-D83058A3AA0C}"/>
                </a:ext>
              </a:extLst>
            </p:cNvPr>
            <p:cNvSpPr/>
            <p:nvPr/>
          </p:nvSpPr>
          <p:spPr>
            <a:xfrm>
              <a:off x="6727373" y="3296370"/>
              <a:ext cx="20167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0F6ECE6E-949F-41BE-8B0F-94E6FF1BA4EF}"/>
                </a:ext>
              </a:extLst>
            </p:cNvPr>
            <p:cNvSpPr/>
            <p:nvPr/>
          </p:nvSpPr>
          <p:spPr>
            <a:xfrm>
              <a:off x="9855260" y="3296370"/>
              <a:ext cx="20167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5ED9049B-1C56-47D5-89F5-491370FC55A7}"/>
                </a:ext>
              </a:extLst>
            </p:cNvPr>
            <p:cNvSpPr/>
            <p:nvPr/>
          </p:nvSpPr>
          <p:spPr>
            <a:xfrm>
              <a:off x="9487560" y="3296370"/>
              <a:ext cx="201677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10AC7459-B892-4932-B9B0-B1E9CC9F3B91}"/>
                </a:ext>
              </a:extLst>
            </p:cNvPr>
            <p:cNvSpPr/>
            <p:nvPr/>
          </p:nvSpPr>
          <p:spPr>
            <a:xfrm>
              <a:off x="11094935" y="3296370"/>
              <a:ext cx="201677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13197FDC-D491-42C6-883A-435AB963DD06}"/>
                </a:ext>
              </a:extLst>
            </p:cNvPr>
            <p:cNvSpPr txBox="1"/>
            <p:nvPr/>
          </p:nvSpPr>
          <p:spPr>
            <a:xfrm>
              <a:off x="5784372" y="3266577"/>
              <a:ext cx="59035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spc="8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00100100000</a:t>
              </a:r>
              <a:r>
                <a:rPr lang="en-US" altLang="zh-CN" sz="300" b="1" spc="8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b="1" spc="8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…………</a:t>
              </a:r>
              <a:r>
                <a:rPr lang="en-US" altLang="zh-CN" sz="1100" b="1" spc="8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00000100000010</a:t>
              </a:r>
              <a:endParaRPr lang="zh-CN" altLang="en-US" sz="1100" b="1" spc="8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8BD28263-BF3A-41B5-8E8A-753E3D79E8D4}"/>
              </a:ext>
            </a:extLst>
          </p:cNvPr>
          <p:cNvGrpSpPr/>
          <p:nvPr/>
        </p:nvGrpSpPr>
        <p:grpSpPr>
          <a:xfrm>
            <a:off x="5784371" y="6287424"/>
            <a:ext cx="5746444" cy="261610"/>
            <a:chOff x="5784372" y="3266577"/>
            <a:chExt cx="5746444" cy="26161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A662375C-1235-41C2-AE24-5D4704F75D8E}"/>
                </a:ext>
              </a:extLst>
            </p:cNvPr>
            <p:cNvSpPr/>
            <p:nvPr/>
          </p:nvSpPr>
          <p:spPr>
            <a:xfrm>
              <a:off x="5855321" y="3295185"/>
              <a:ext cx="5675495" cy="211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00E458B-CAC2-4C8A-9C07-7AB8B00D29F9}"/>
                </a:ext>
              </a:extLst>
            </p:cNvPr>
            <p:cNvSpPr/>
            <p:nvPr/>
          </p:nvSpPr>
          <p:spPr>
            <a:xfrm>
              <a:off x="6727373" y="3290959"/>
              <a:ext cx="1255867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B67318E2-2658-4579-9FAE-59EF96E48A76}"/>
                </a:ext>
              </a:extLst>
            </p:cNvPr>
            <p:cNvSpPr/>
            <p:nvPr/>
          </p:nvSpPr>
          <p:spPr>
            <a:xfrm>
              <a:off x="9855260" y="3290959"/>
              <a:ext cx="1065739" cy="211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8A7F827-E1F7-4FE1-8D58-FF644B2E904F}"/>
                </a:ext>
              </a:extLst>
            </p:cNvPr>
            <p:cNvSpPr/>
            <p:nvPr/>
          </p:nvSpPr>
          <p:spPr>
            <a:xfrm>
              <a:off x="8590622" y="3290959"/>
              <a:ext cx="1251180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4F4B68F-8276-4BE2-9B4A-EB9CFCB59912}"/>
                </a:ext>
              </a:extLst>
            </p:cNvPr>
            <p:cNvSpPr/>
            <p:nvPr/>
          </p:nvSpPr>
          <p:spPr>
            <a:xfrm>
              <a:off x="10934340" y="3290959"/>
              <a:ext cx="511981" cy="211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CE6D022D-16E0-40E6-BC93-E8ED167B2659}"/>
                </a:ext>
              </a:extLst>
            </p:cNvPr>
            <p:cNvSpPr txBox="1"/>
            <p:nvPr/>
          </p:nvSpPr>
          <p:spPr>
            <a:xfrm>
              <a:off x="5784372" y="3266577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100" b="1" spc="8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57B6AB-A884-4B84-B408-4E93C80327F3}"/>
                  </a:ext>
                </a:extLst>
              </p:cNvPr>
              <p:cNvSpPr txBox="1"/>
              <p:nvPr/>
            </p:nvSpPr>
            <p:spPr>
              <a:xfrm>
                <a:off x="5353822" y="6110571"/>
                <a:ext cx="472372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57B6AB-A884-4B84-B408-4E93C803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822" y="6110571"/>
                <a:ext cx="472372" cy="61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5054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E1D6BC-F863-48E2-8BB5-7E2CDEE4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" y="1766061"/>
            <a:ext cx="3808873" cy="28630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D02C1B-CC05-4E86-BEA6-6BD253F8523B}"/>
              </a:ext>
            </a:extLst>
          </p:cNvPr>
          <p:cNvSpPr txBox="1"/>
          <p:nvPr/>
        </p:nvSpPr>
        <p:spPr>
          <a:xfrm>
            <a:off x="550075" y="137223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bias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44AA5-DE62-46DC-A51A-131DE58D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85" y="1668841"/>
            <a:ext cx="3808873" cy="3001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515A60-4A2D-45F2-AEC1-F9D89E22B08F}"/>
              </a:ext>
            </a:extLst>
          </p:cNvPr>
          <p:cNvSpPr txBox="1"/>
          <p:nvPr/>
        </p:nvSpPr>
        <p:spPr>
          <a:xfrm>
            <a:off x="4229447" y="137223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II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A9D7AE-14DC-49A5-89B0-5FF2B0F1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07" y="1680012"/>
            <a:ext cx="3890744" cy="30037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E76A8C-8395-4737-858D-ED86289F421F}"/>
              </a:ext>
            </a:extLst>
          </p:cNvPr>
          <p:cNvSpPr txBox="1"/>
          <p:nvPr/>
        </p:nvSpPr>
        <p:spPr>
          <a:xfrm>
            <a:off x="8312197" y="1372235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D3708-5133-4F9E-8767-748B1FB26837}"/>
              </a:ext>
            </a:extLst>
          </p:cNvPr>
          <p:cNvSpPr txBox="1"/>
          <p:nvPr/>
        </p:nvSpPr>
        <p:spPr>
          <a:xfrm>
            <a:off x="359228" y="775213"/>
            <a:ext cx="807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scanning evaluation: compare the prediction to actual data every 300000 bp.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0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F75A3-9269-7698-D9EF-2E25C529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369000"/>
            <a:ext cx="11712654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3BAC5-E03D-33D6-E5FB-77DC48FBC096}"/>
              </a:ext>
            </a:extLst>
          </p:cNvPr>
          <p:cNvSpPr txBox="1"/>
          <p:nvPr/>
        </p:nvSpPr>
        <p:spPr>
          <a:xfrm>
            <a:off x="161925" y="59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Dyf-5(cas501)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8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751DEF-08AC-F3EB-3444-FD20877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9"/>
            <a:ext cx="12192000" cy="6465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336983-AB91-454A-4D49-55D086EBD35C}"/>
              </a:ext>
            </a:extLst>
          </p:cNvPr>
          <p:cNvSpPr txBox="1"/>
          <p:nvPr/>
        </p:nvSpPr>
        <p:spPr>
          <a:xfrm>
            <a:off x="161925" y="591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94F8F-79C6-4636-955D-CC308B2A4555}"/>
              </a:ext>
            </a:extLst>
          </p:cNvPr>
          <p:cNvSpPr/>
          <p:nvPr/>
        </p:nvSpPr>
        <p:spPr>
          <a:xfrm>
            <a:off x="971762" y="6158753"/>
            <a:ext cx="1323203" cy="55081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C4853-A078-4942-5EF4-E96C3F5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181100"/>
            <a:ext cx="561975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565FD8-C2BA-10A8-A9CB-90DC7AF150D3}"/>
              </a:ext>
            </a:extLst>
          </p:cNvPr>
          <p:cNvSpPr txBox="1"/>
          <p:nvPr/>
        </p:nvSpPr>
        <p:spPr>
          <a:xfrm>
            <a:off x="3075994" y="1181101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Impact mutation per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58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986326-283B-083C-CF72-605DCE8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73"/>
            <a:ext cx="12192000" cy="610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9723E1-409C-573C-1D76-63D13B5F691A}"/>
              </a:ext>
            </a:extLst>
          </p:cNvPr>
          <p:cNvSpPr txBox="1"/>
          <p:nvPr/>
        </p:nvSpPr>
        <p:spPr>
          <a:xfrm>
            <a:off x="304800" y="13019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Amino acid frequency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7A76FB-8816-C760-20B5-BB472621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2910"/>
            <a:ext cx="5676900" cy="5972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2390DE-F1E8-05D3-FEF8-E6326B3C182E}"/>
              </a:ext>
            </a:extLst>
          </p:cNvPr>
          <p:cNvSpPr txBox="1"/>
          <p:nvPr/>
        </p:nvSpPr>
        <p:spPr>
          <a:xfrm>
            <a:off x="7007087" y="3013501"/>
            <a:ext cx="374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C&gt;U or G&gt;A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78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074CD4-B7B1-43C9-9781-D4519C4E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6"/>
            <a:ext cx="12192000" cy="66708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371414-D948-4E31-93B8-94D181BAC531}"/>
              </a:ext>
            </a:extLst>
          </p:cNvPr>
          <p:cNvSpPr txBox="1"/>
          <p:nvPr/>
        </p:nvSpPr>
        <p:spPr>
          <a:xfrm>
            <a:off x="-3486640" y="161366"/>
            <a:ext cx="904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codon usage, amino acid count, and EMS-induced codon change into consideration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5F5C4D-DF2C-4C79-AC3C-6ACEF3629C53}"/>
              </a:ext>
            </a:extLst>
          </p:cNvPr>
          <p:cNvSpPr txBox="1"/>
          <p:nvPr/>
        </p:nvSpPr>
        <p:spPr>
          <a:xfrm>
            <a:off x="1541929" y="5306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9792E1-F56F-496D-8D1F-30845B7A5D8D}"/>
              </a:ext>
            </a:extLst>
          </p:cNvPr>
          <p:cNvCxnSpPr>
            <a:cxnSpLocks/>
          </p:cNvCxnSpPr>
          <p:nvPr/>
        </p:nvCxnSpPr>
        <p:spPr>
          <a:xfrm flipH="1">
            <a:off x="1461247" y="851792"/>
            <a:ext cx="161365" cy="18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0734B-7542-407E-8CD3-44D4649ACC5A}"/>
              </a:ext>
            </a:extLst>
          </p:cNvPr>
          <p:cNvSpPr txBox="1"/>
          <p:nvPr/>
        </p:nvSpPr>
        <p:spPr>
          <a:xfrm>
            <a:off x="3855612" y="3244335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BB27B1-1035-43DD-A938-682F7FFE729A}"/>
              </a:ext>
            </a:extLst>
          </p:cNvPr>
          <p:cNvSpPr txBox="1"/>
          <p:nvPr/>
        </p:nvSpPr>
        <p:spPr>
          <a:xfrm>
            <a:off x="4250057" y="3228912"/>
            <a:ext cx="31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A59637-7B23-483B-B2EE-C9FA8D7E6ABC}"/>
              </a:ext>
            </a:extLst>
          </p:cNvPr>
          <p:cNvCxnSpPr>
            <a:stCxn id="12" idx="2"/>
          </p:cNvCxnSpPr>
          <p:nvPr/>
        </p:nvCxnSpPr>
        <p:spPr>
          <a:xfrm>
            <a:off x="4012101" y="3613667"/>
            <a:ext cx="84770" cy="14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14BFDA-714E-44D8-AD26-E7B8C5B35C30}"/>
              </a:ext>
            </a:extLst>
          </p:cNvPr>
          <p:cNvCxnSpPr>
            <a:stCxn id="13" idx="2"/>
          </p:cNvCxnSpPr>
          <p:nvPr/>
        </p:nvCxnSpPr>
        <p:spPr>
          <a:xfrm flipH="1">
            <a:off x="4250058" y="3598244"/>
            <a:ext cx="156488" cy="15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69873B-CD83-4769-8C9E-56DF3A132517}"/>
              </a:ext>
            </a:extLst>
          </p:cNvPr>
          <p:cNvSpPr txBox="1"/>
          <p:nvPr/>
        </p:nvSpPr>
        <p:spPr>
          <a:xfrm>
            <a:off x="5611907" y="36136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FB26C2-89C2-4E36-A8E1-578371D74D9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49153" y="3982999"/>
            <a:ext cx="219207" cy="30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2529C-CAD5-4EF6-B945-15D9F02DEED8}"/>
              </a:ext>
            </a:extLst>
          </p:cNvPr>
          <p:cNvSpPr txBox="1"/>
          <p:nvPr/>
        </p:nvSpPr>
        <p:spPr>
          <a:xfrm>
            <a:off x="1918447" y="102875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23568F-ABBC-4F82-B373-2A72A4B4812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918448" y="1398090"/>
            <a:ext cx="156452" cy="19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5CC4E-2F11-4CC8-A97C-CFE80921342A}"/>
              </a:ext>
            </a:extLst>
          </p:cNvPr>
          <p:cNvSpPr txBox="1"/>
          <p:nvPr/>
        </p:nvSpPr>
        <p:spPr>
          <a:xfrm>
            <a:off x="2554941" y="2562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3938B18-D729-43FF-A08E-E8B1E2BB2E9A}"/>
              </a:ext>
            </a:extLst>
          </p:cNvPr>
          <p:cNvCxnSpPr/>
          <p:nvPr/>
        </p:nvCxnSpPr>
        <p:spPr>
          <a:xfrm flipH="1">
            <a:off x="2554941" y="2931459"/>
            <a:ext cx="89647" cy="22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6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82F02FA-7B9A-76BA-F1C3-AE4A86F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18"/>
            <a:ext cx="12192000" cy="6390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22E0F-E7E3-50E0-AC05-0B8D0F1C3CD0}"/>
              </a:ext>
            </a:extLst>
          </p:cNvPr>
          <p:cNvSpPr txBox="1"/>
          <p:nvPr/>
        </p:nvSpPr>
        <p:spPr>
          <a:xfrm>
            <a:off x="188182" y="15505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 base-pairs?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B875E-8581-DB48-99CC-91696A4D78CB}"/>
              </a:ext>
            </a:extLst>
          </p:cNvPr>
          <p:cNvSpPr txBox="1"/>
          <p:nvPr/>
        </p:nvSpPr>
        <p:spPr>
          <a:xfrm>
            <a:off x="3505200" y="155051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42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1AB1D8-7C42-E7DD-78A8-4384EC84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07"/>
            <a:ext cx="12192000" cy="626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2E9D98-7CB4-1F3D-C319-9E1CE63D02AA}"/>
              </a:ext>
            </a:extLst>
          </p:cNvPr>
          <p:cNvSpPr txBox="1"/>
          <p:nvPr/>
        </p:nvSpPr>
        <p:spPr>
          <a:xfrm>
            <a:off x="325120" y="5092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6CA3D7D-54E5-4607-9ADB-A0C77B168438}"/>
              </a:ext>
            </a:extLst>
          </p:cNvPr>
          <p:cNvGrpSpPr/>
          <p:nvPr/>
        </p:nvGrpSpPr>
        <p:grpSpPr>
          <a:xfrm>
            <a:off x="668924" y="655387"/>
            <a:ext cx="10854152" cy="5547225"/>
            <a:chOff x="340444" y="589596"/>
            <a:chExt cx="10854152" cy="554722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9BA2862-005B-44C4-8B80-630D08DE2B8A}"/>
                </a:ext>
              </a:extLst>
            </p:cNvPr>
            <p:cNvSpPr txBox="1"/>
            <p:nvPr/>
          </p:nvSpPr>
          <p:spPr>
            <a:xfrm>
              <a:off x="340444" y="878248"/>
              <a:ext cx="902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Step 1:  </a:t>
              </a:r>
              <a:r>
                <a:rPr lang="en-US" altLang="zh-CN" sz="2400" b="1" dirty="0" err="1"/>
                <a:t>Creat</a:t>
              </a:r>
              <a:r>
                <a:rPr lang="en-US" altLang="zh-CN" sz="2400" b="1" dirty="0"/>
                <a:t> a SNP pool with SNPs have impact on amino acid</a:t>
              </a:r>
              <a:endParaRPr lang="zh-CN" altLang="en-US" sz="2400" b="1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B40EE8-B087-451A-B114-D6C1642A4C53}"/>
                </a:ext>
              </a:extLst>
            </p:cNvPr>
            <p:cNvGrpSpPr/>
            <p:nvPr/>
          </p:nvGrpSpPr>
          <p:grpSpPr>
            <a:xfrm>
              <a:off x="617074" y="589596"/>
              <a:ext cx="10370694" cy="1915886"/>
              <a:chOff x="569449" y="37146"/>
              <a:chExt cx="10370694" cy="1915886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796AB48-AF3A-40C4-94F2-32C525EE6DB5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B940E3A2-88E2-4492-8AB2-FCEBBD45B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5927391-F89B-4C3E-83E6-B4426D400F22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1" name="箭头: 右 70">
                <a:extLst>
                  <a:ext uri="{FF2B5EF4-FFF2-40B4-BE49-F238E27FC236}">
                    <a16:creationId xmlns:a16="http://schemas.microsoft.com/office/drawing/2014/main" id="{3FF53EF2-33D4-4AE1-B4BD-5FDED579A87C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D3F4EB0-5921-435A-B586-FC188D7C884C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4FE3221-D87E-4890-B323-E3287443BAF7}"/>
                  </a:ext>
                </a:extLst>
              </p:cNvPr>
              <p:cNvSpPr txBox="1"/>
              <p:nvPr/>
            </p:nvSpPr>
            <p:spPr>
              <a:xfrm>
                <a:off x="569449" y="1583700"/>
                <a:ext cx="225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Suppressor mutant 1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9F4F22B-9298-438C-97DE-A76CAC611311}"/>
                  </a:ext>
                </a:extLst>
              </p:cNvPr>
              <p:cNvSpPr txBox="1"/>
              <p:nvPr/>
            </p:nvSpPr>
            <p:spPr>
              <a:xfrm>
                <a:off x="4410667" y="1030461"/>
                <a:ext cx="3318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Impact SNP pool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FC2CC99-2B88-4B66-90AE-4E9F62D36F06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B5555A7-6600-43DE-9846-F6DE574E50BC}"/>
                  </a:ext>
                </a:extLst>
              </p:cNvPr>
              <p:cNvSpPr txBox="1"/>
              <p:nvPr/>
            </p:nvSpPr>
            <p:spPr>
              <a:xfrm>
                <a:off x="7900852" y="1088949"/>
                <a:ext cx="2386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Of        Sup 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弧形 76">
                <a:extLst>
                  <a:ext uri="{FF2B5EF4-FFF2-40B4-BE49-F238E27FC236}">
                    <a16:creationId xmlns:a16="http://schemas.microsoft.com/office/drawing/2014/main" id="{C02B3D8E-DAD9-4D24-AAC7-DD39146F7B7A}"/>
                  </a:ext>
                </a:extLst>
              </p:cNvPr>
              <p:cNvSpPr/>
              <p:nvPr/>
            </p:nvSpPr>
            <p:spPr>
              <a:xfrm>
                <a:off x="8850085" y="37146"/>
                <a:ext cx="914400" cy="914400"/>
              </a:xfrm>
              <a:prstGeom prst="arc">
                <a:avLst>
                  <a:gd name="adj1" fmla="val 1045075"/>
                  <a:gd name="adj2" fmla="val 515485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0A95A9F-6FA4-487F-92F4-858CE5C45C67}"/>
                  </a:ext>
                </a:extLst>
              </p:cNvPr>
              <p:cNvSpPr txBox="1"/>
              <p:nvPr/>
            </p:nvSpPr>
            <p:spPr>
              <a:xfrm>
                <a:off x="9487806" y="23610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Tag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7F0D3C-91F7-49F1-8660-DAC6F4451E6C}"/>
                </a:ext>
              </a:extLst>
            </p:cNvPr>
            <p:cNvGrpSpPr/>
            <p:nvPr/>
          </p:nvGrpSpPr>
          <p:grpSpPr>
            <a:xfrm>
              <a:off x="643972" y="3602026"/>
              <a:ext cx="3008120" cy="253730"/>
              <a:chOff x="758337" y="832759"/>
              <a:chExt cx="10181806" cy="85882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E8149219-21B8-4B5B-B058-BBBC09377F3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09930194-F777-43EF-A3DB-F50C4B7CE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DF5CBD-08CB-44C7-A35B-F8C3B8DEB97F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0084BBD4-675E-4C38-B66F-3A37CA9D0532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148BA35-4C9C-4582-BEA3-ECE1C083BC5D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132561-4837-43D5-9AD7-766ED511AD3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B8CEAA-C84A-41DA-813A-31C00A0DF270}"/>
                </a:ext>
              </a:extLst>
            </p:cNvPr>
            <p:cNvGrpSpPr/>
            <p:nvPr/>
          </p:nvGrpSpPr>
          <p:grpSpPr>
            <a:xfrm>
              <a:off x="643972" y="3844962"/>
              <a:ext cx="3008120" cy="253730"/>
              <a:chOff x="758337" y="832759"/>
              <a:chExt cx="10181806" cy="85882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D7E821-EFFE-4DF3-BAFE-A7BAA5846FF9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B6C8220F-A2EB-4B21-A540-207843C9E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E22925A-4862-4739-820C-16F7B5970E5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箭头: 右 58">
                <a:extLst>
                  <a:ext uri="{FF2B5EF4-FFF2-40B4-BE49-F238E27FC236}">
                    <a16:creationId xmlns:a16="http://schemas.microsoft.com/office/drawing/2014/main" id="{086EB8F6-0D74-4901-A21C-8F5603259A8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DA0AC53-BEE2-4A76-A82B-899436A135EB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740C671-B002-4A45-A381-87BACCA50A4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C24092-8925-41BC-9ECE-06481ECD5A7A}"/>
                </a:ext>
              </a:extLst>
            </p:cNvPr>
            <p:cNvGrpSpPr/>
            <p:nvPr/>
          </p:nvGrpSpPr>
          <p:grpSpPr>
            <a:xfrm>
              <a:off x="643972" y="4087898"/>
              <a:ext cx="3008120" cy="253730"/>
              <a:chOff x="758337" y="832759"/>
              <a:chExt cx="10181806" cy="85882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43DBCE5-DC5F-455A-823D-FEC13883CA76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A889492E-B0DA-4FFA-BA03-8CD1649D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9EF9E7-1A47-4A56-9415-C984C99A4B95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" name="箭头: 右 52">
                <a:extLst>
                  <a:ext uri="{FF2B5EF4-FFF2-40B4-BE49-F238E27FC236}">
                    <a16:creationId xmlns:a16="http://schemas.microsoft.com/office/drawing/2014/main" id="{3CCF93C5-4B25-4E6D-B3CB-5C2EA7B8008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0F8AE50-3DEC-4238-98C7-19FFBF248860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1A2466E-03D9-4B05-AA11-5341084A1B27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B35B435-D4F5-4ECF-A0B7-EB94798BA1AC}"/>
                </a:ext>
              </a:extLst>
            </p:cNvPr>
            <p:cNvGrpSpPr/>
            <p:nvPr/>
          </p:nvGrpSpPr>
          <p:grpSpPr>
            <a:xfrm>
              <a:off x="643972" y="4330834"/>
              <a:ext cx="3008120" cy="253730"/>
              <a:chOff x="758337" y="832759"/>
              <a:chExt cx="10181806" cy="8588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E1F8B7F-D72D-490D-BE07-D037BB4D2DA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D24F3F90-6529-4FF5-BFA1-B8380BE7A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6DFDE53-57C1-4DCE-B766-24F9768CD593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11779697-2D5B-43D8-B021-0EC287255600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96141BA-1B8A-4732-9D84-6D3132985C44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DAD3CCD-653D-4F66-B588-69DB8E6C256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4AD4C6E-D6B4-4DAC-9468-AF217D6FB85C}"/>
                </a:ext>
              </a:extLst>
            </p:cNvPr>
            <p:cNvGrpSpPr/>
            <p:nvPr/>
          </p:nvGrpSpPr>
          <p:grpSpPr>
            <a:xfrm>
              <a:off x="643972" y="4573770"/>
              <a:ext cx="3008120" cy="253730"/>
              <a:chOff x="758337" y="832759"/>
              <a:chExt cx="10181806" cy="858820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0AEC44B-3B8A-4A86-85CB-0F1B044ADCB1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8709CFB-2AB2-4B2F-B656-606A8022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2E91636-B992-44E8-83C8-3D06930FDF57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453B03FC-DD29-4F42-B558-9AB93908628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5F230A-2177-42CD-8402-EDB3E7EDB4AE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6C55175-BC13-4C18-82CF-17DA58542DD2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C35C9B-2E9E-42DC-8DB0-2787ECB609F6}"/>
                </a:ext>
              </a:extLst>
            </p:cNvPr>
            <p:cNvGrpSpPr/>
            <p:nvPr/>
          </p:nvGrpSpPr>
          <p:grpSpPr>
            <a:xfrm>
              <a:off x="643972" y="4816706"/>
              <a:ext cx="3008120" cy="253730"/>
              <a:chOff x="758337" y="832759"/>
              <a:chExt cx="10181806" cy="85882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8C5D5B8-7262-4217-88D6-A75035D80E6C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94F3015-D64E-45D2-A488-F8E3F2A83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C7036D9-7794-4ABE-B214-A7E8424C5B4D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" name="箭头: 右 34">
                <a:extLst>
                  <a:ext uri="{FF2B5EF4-FFF2-40B4-BE49-F238E27FC236}">
                    <a16:creationId xmlns:a16="http://schemas.microsoft.com/office/drawing/2014/main" id="{26D5F7CE-B785-4C53-B728-EC2E25843464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EAB218-7FF9-409A-A77F-1808E6A76F23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9F744E5-29AE-42E2-A6D2-5D707DD8643C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E841032-8593-4E2C-8C38-A81B290E706E}"/>
                </a:ext>
              </a:extLst>
            </p:cNvPr>
            <p:cNvGrpSpPr/>
            <p:nvPr/>
          </p:nvGrpSpPr>
          <p:grpSpPr>
            <a:xfrm>
              <a:off x="643972" y="5059640"/>
              <a:ext cx="3008120" cy="253730"/>
              <a:chOff x="758337" y="832759"/>
              <a:chExt cx="10181806" cy="85882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7EA03F6-5358-4839-A19E-586ECA4DA36E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99A1068-7FE8-4DDE-8D22-247F0651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1FF5CD0-7681-40DA-83BD-A98F72C7C1B1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A791049B-4EF3-48C5-BF28-DEDB0F26BDF9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1FFC7C-EFA7-49FE-A88F-470B7614DF1A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A6F06C-899D-4A38-9C54-C195F67FCB4A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17FDA35-9FF8-4B7E-8581-F638B049636F}"/>
                </a:ext>
              </a:extLst>
            </p:cNvPr>
            <p:cNvGrpSpPr/>
            <p:nvPr/>
          </p:nvGrpSpPr>
          <p:grpSpPr>
            <a:xfrm>
              <a:off x="643972" y="5699885"/>
              <a:ext cx="3008120" cy="253730"/>
              <a:chOff x="758337" y="832759"/>
              <a:chExt cx="10181806" cy="8588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EB9AAE5-8C83-4BEA-95FB-7DE6025276F4}"/>
                  </a:ext>
                </a:extLst>
              </p:cNvPr>
              <p:cNvGrpSpPr/>
              <p:nvPr/>
            </p:nvGrpSpPr>
            <p:grpSpPr>
              <a:xfrm>
                <a:off x="758337" y="832759"/>
                <a:ext cx="2068287" cy="729345"/>
                <a:chOff x="1718293" y="1439009"/>
                <a:chExt cx="2371015" cy="836096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E20B6F4-815A-4856-B886-42178F929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86" t="3890" r="67261" b="69793"/>
                <a:stretch/>
              </p:blipFill>
              <p:spPr>
                <a:xfrm>
                  <a:off x="1718293" y="1439009"/>
                  <a:ext cx="2371015" cy="836096"/>
                </a:xfrm>
                <a:prstGeom prst="rect">
                  <a:avLst/>
                </a:prstGeom>
              </p:spPr>
            </p:pic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65AC29F-7B76-4DAF-8257-F97D03F5D429}"/>
                    </a:ext>
                  </a:extLst>
                </p:cNvPr>
                <p:cNvSpPr/>
                <p:nvPr/>
              </p:nvSpPr>
              <p:spPr>
                <a:xfrm>
                  <a:off x="2381726" y="1463766"/>
                  <a:ext cx="875071" cy="393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8921893D-0E53-4EE1-9260-EF572E08BDDF}"/>
                  </a:ext>
                </a:extLst>
              </p:cNvPr>
              <p:cNvSpPr/>
              <p:nvPr/>
            </p:nvSpPr>
            <p:spPr>
              <a:xfrm>
                <a:off x="2826627" y="1327082"/>
                <a:ext cx="526174" cy="98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5FC2AD-939B-4419-B514-6102D97B2EE6}"/>
                  </a:ext>
                </a:extLst>
              </p:cNvPr>
              <p:cNvSpPr/>
              <p:nvPr/>
            </p:nvSpPr>
            <p:spPr>
              <a:xfrm>
                <a:off x="4071258" y="962234"/>
                <a:ext cx="4172889" cy="7293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1BF5D3-7788-4886-BDFA-E89C588F82F9}"/>
                  </a:ext>
                </a:extLst>
              </p:cNvPr>
              <p:cNvSpPr/>
              <p:nvPr/>
            </p:nvSpPr>
            <p:spPr>
              <a:xfrm>
                <a:off x="8244147" y="962234"/>
                <a:ext cx="2695996" cy="729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B7AC2D-B3A8-4432-9013-74D7BFD9FEB2}"/>
                </a:ext>
              </a:extLst>
            </p:cNvPr>
            <p:cNvSpPr txBox="1"/>
            <p:nvPr/>
          </p:nvSpPr>
          <p:spPr>
            <a:xfrm>
              <a:off x="2070926" y="5226648"/>
              <a:ext cx="851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……</a:t>
              </a:r>
              <a:endParaRPr lang="zh-CN" altLang="en-US" sz="3200" b="1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C21D443D-EA1A-4292-BA0D-2A36FEAF165D}"/>
                </a:ext>
              </a:extLst>
            </p:cNvPr>
            <p:cNvSpPr/>
            <p:nvPr/>
          </p:nvSpPr>
          <p:spPr>
            <a:xfrm>
              <a:off x="3933825" y="4612022"/>
              <a:ext cx="951108" cy="46166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7AE385-A3FC-4B49-B65A-B0D2D6E28AF0}"/>
                </a:ext>
              </a:extLst>
            </p:cNvPr>
            <p:cNvSpPr txBox="1"/>
            <p:nvPr/>
          </p:nvSpPr>
          <p:spPr>
            <a:xfrm>
              <a:off x="1729486" y="3027682"/>
              <a:ext cx="1192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err="1"/>
                <a:t>taglist</a:t>
              </a:r>
              <a:endParaRPr lang="zh-CN" altLang="en-US" sz="28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42CBDA-29D5-442A-836A-B26CBEA3AF23}"/>
                </a:ext>
              </a:extLst>
            </p:cNvPr>
            <p:cNvSpPr/>
            <p:nvPr/>
          </p:nvSpPr>
          <p:spPr>
            <a:xfrm>
              <a:off x="5076825" y="3550902"/>
              <a:ext cx="6117771" cy="25859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AA5E5B-CF2B-482D-8477-E57B9A7A4C0B}"/>
                </a:ext>
              </a:extLst>
            </p:cNvPr>
            <p:cNvSpPr txBox="1"/>
            <p:nvPr/>
          </p:nvSpPr>
          <p:spPr>
            <a:xfrm>
              <a:off x="7245883" y="4508964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SNP of all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6B8901-13D5-440F-82BE-E1199C3FE09A}"/>
                </a:ext>
              </a:extLst>
            </p:cNvPr>
            <p:cNvSpPr/>
            <p:nvPr/>
          </p:nvSpPr>
          <p:spPr>
            <a:xfrm>
              <a:off x="5158001" y="3600050"/>
              <a:ext cx="1430662" cy="4396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NEKL-4 SNP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28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2F23F0-9377-C631-DD5A-FD4D7D6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93"/>
            <a:ext cx="12192000" cy="6320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46D93C-937A-1539-B481-779C6FD7790E}"/>
              </a:ext>
            </a:extLst>
          </p:cNvPr>
          <p:cNvSpPr txBox="1"/>
          <p:nvPr/>
        </p:nvSpPr>
        <p:spPr>
          <a:xfrm>
            <a:off x="477520" y="8412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Che-3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7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9DCF6-DD4A-E097-047B-E045389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57"/>
            <a:ext cx="12192000" cy="608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1920-019C-1854-1130-2D86900FC998}"/>
              </a:ext>
            </a:extLst>
          </p:cNvPr>
          <p:cNvSpPr txBox="1"/>
          <p:nvPr/>
        </p:nvSpPr>
        <p:spPr>
          <a:xfrm>
            <a:off x="406400" y="173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Dyf-5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79C998D-F249-8EF2-6645-62CD4658FD85}"/>
              </a:ext>
            </a:extLst>
          </p:cNvPr>
          <p:cNvGrpSpPr/>
          <p:nvPr/>
        </p:nvGrpSpPr>
        <p:grpSpPr>
          <a:xfrm>
            <a:off x="107040" y="226318"/>
            <a:ext cx="11734800" cy="6405364"/>
            <a:chOff x="0" y="294640"/>
            <a:chExt cx="11734800" cy="64053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A74897-BA99-5838-FB7D-0328FC4DA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0"/>
            <a:stretch/>
          </p:blipFill>
          <p:spPr>
            <a:xfrm>
              <a:off x="0" y="564396"/>
              <a:ext cx="11734800" cy="613560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2E9508-5041-BFA6-F4D0-8D60AC2D6560}"/>
                </a:ext>
              </a:extLst>
            </p:cNvPr>
            <p:cNvSpPr txBox="1"/>
            <p:nvPr/>
          </p:nvSpPr>
          <p:spPr>
            <a:xfrm>
              <a:off x="568960" y="294640"/>
              <a:ext cx="460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Neighbor combination of C elegans genome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F7E7D45-40A2-562A-F1EA-F50B5A36B051}"/>
                </a:ext>
              </a:extLst>
            </p:cNvPr>
            <p:cNvCxnSpPr/>
            <p:nvPr/>
          </p:nvCxnSpPr>
          <p:spPr>
            <a:xfrm flipH="1">
              <a:off x="5659120" y="4500880"/>
              <a:ext cx="96520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5EF17-0C6E-EC9B-4E91-9EE0870433A9}"/>
                </a:ext>
              </a:extLst>
            </p:cNvPr>
            <p:cNvSpPr txBox="1"/>
            <p:nvPr/>
          </p:nvSpPr>
          <p:spPr>
            <a:xfrm>
              <a:off x="5505774" y="4069080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TCC</a:t>
              </a:r>
              <a:endParaRPr lang="zh-CN" altLang="en-US" b="1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D1B46-E6AD-5CCA-FCF4-AD0FCC136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620" y="4500880"/>
              <a:ext cx="439379" cy="75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2071DDA-8D4A-270F-CB67-E4DB48A58C7E}"/>
                </a:ext>
              </a:extLst>
            </p:cNvPr>
            <p:cNvSpPr txBox="1"/>
            <p:nvPr/>
          </p:nvSpPr>
          <p:spPr>
            <a:xfrm>
              <a:off x="6039133" y="411988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GGA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1DD5706-65E3-D812-449B-DF9202981100}"/>
                </a:ext>
              </a:extLst>
            </p:cNvPr>
            <p:cNvCxnSpPr/>
            <p:nvPr/>
          </p:nvCxnSpPr>
          <p:spPr>
            <a:xfrm flipH="1">
              <a:off x="3677920" y="3957320"/>
              <a:ext cx="121920" cy="81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161490-10C0-BA1B-39FA-80FE5BE28E4D}"/>
                </a:ext>
              </a:extLst>
            </p:cNvPr>
            <p:cNvSpPr txBox="1"/>
            <p:nvPr/>
          </p:nvSpPr>
          <p:spPr>
            <a:xfrm>
              <a:off x="3571240" y="355092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TCT</a:t>
              </a:r>
              <a:endParaRPr lang="zh-CN" altLang="en-US" b="1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93AA0ED-172A-291C-AE1C-2BE2DB08EB23}"/>
                </a:ext>
              </a:extLst>
            </p:cNvPr>
            <p:cNvCxnSpPr/>
            <p:nvPr/>
          </p:nvCxnSpPr>
          <p:spPr>
            <a:xfrm>
              <a:off x="3408680" y="4119880"/>
              <a:ext cx="116840" cy="65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09E63-012C-6394-5749-1B0797EA5E75}"/>
                </a:ext>
              </a:extLst>
            </p:cNvPr>
            <p:cNvSpPr txBox="1"/>
            <p:nvPr/>
          </p:nvSpPr>
          <p:spPr>
            <a:xfrm>
              <a:off x="3021971" y="375461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0360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124502-7482-30C4-A2E7-F38956D5F1AD}"/>
              </a:ext>
            </a:extLst>
          </p:cNvPr>
          <p:cNvGrpSpPr/>
          <p:nvPr/>
        </p:nvGrpSpPr>
        <p:grpSpPr>
          <a:xfrm>
            <a:off x="979835" y="720641"/>
            <a:ext cx="9991177" cy="5416718"/>
            <a:chOff x="662745" y="144529"/>
            <a:chExt cx="9991177" cy="54167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F3E0AA-90E1-CB2D-D84C-E9558D59AE0A}"/>
                </a:ext>
              </a:extLst>
            </p:cNvPr>
            <p:cNvSpPr txBox="1"/>
            <p:nvPr/>
          </p:nvSpPr>
          <p:spPr>
            <a:xfrm>
              <a:off x="1203069" y="144529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(438)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F70D00-9EC0-E540-1B41-C943ADA7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745" y="2883454"/>
              <a:ext cx="9991177" cy="14597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A2B84-4B4F-EAC1-55D0-A7349E316EA9}"/>
                </a:ext>
              </a:extLst>
            </p:cNvPr>
            <p:cNvSpPr txBox="1"/>
            <p:nvPr/>
          </p:nvSpPr>
          <p:spPr>
            <a:xfrm>
              <a:off x="1118043" y="271961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dumpy (256)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21ED-3BA6-9528-D1FC-4C6A6860C084}"/>
                </a:ext>
              </a:extLst>
            </p:cNvPr>
            <p:cNvSpPr txBox="1"/>
            <p:nvPr/>
          </p:nvSpPr>
          <p:spPr>
            <a:xfrm>
              <a:off x="1156593" y="4066135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unc</a:t>
              </a:r>
              <a:r>
                <a:rPr lang="en-US" altLang="zh-CN" dirty="0"/>
                <a:t> (120)</a:t>
              </a:r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0B319E-BBEF-A1F1-187C-C01E85F1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4307515"/>
              <a:ext cx="9808607" cy="125373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6F62E45-09F0-3EAA-391B-15DF8162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159" y="1670000"/>
              <a:ext cx="9623067" cy="123952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B73DE4-48CC-8EF3-4E42-FCA55008E6FF}"/>
                </a:ext>
              </a:extLst>
            </p:cNvPr>
            <p:cNvSpPr txBox="1"/>
            <p:nvPr/>
          </p:nvSpPr>
          <p:spPr>
            <a:xfrm>
              <a:off x="1156593" y="1430855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tba-5 (195)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72BFF7-4895-90CD-B75B-429C80CF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031" y="362765"/>
              <a:ext cx="9754195" cy="129852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A60185-C36B-5CB5-EB0A-E3C519395C21}"/>
              </a:ext>
            </a:extLst>
          </p:cNvPr>
          <p:cNvSpPr txBox="1"/>
          <p:nvPr/>
        </p:nvSpPr>
        <p:spPr>
          <a:xfrm>
            <a:off x="383458" y="29449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5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F6A439-B224-2DFA-D3B1-615F105B9307}"/>
              </a:ext>
            </a:extLst>
          </p:cNvPr>
          <p:cNvGrpSpPr/>
          <p:nvPr/>
        </p:nvGrpSpPr>
        <p:grpSpPr>
          <a:xfrm>
            <a:off x="907952" y="549687"/>
            <a:ext cx="10571627" cy="5508602"/>
            <a:chOff x="922700" y="431700"/>
            <a:chExt cx="10571627" cy="550860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C84220-625B-07CF-98CF-C8EA57A6BFD1}"/>
                </a:ext>
              </a:extLst>
            </p:cNvPr>
            <p:cNvGrpSpPr/>
            <p:nvPr/>
          </p:nvGrpSpPr>
          <p:grpSpPr>
            <a:xfrm>
              <a:off x="922700" y="431700"/>
              <a:ext cx="10571627" cy="5508602"/>
              <a:chOff x="922700" y="431700"/>
              <a:chExt cx="10571627" cy="55086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AD4BBC1-C906-5906-A7DB-CDA37701D7B2}"/>
                  </a:ext>
                </a:extLst>
              </p:cNvPr>
              <p:cNvGrpSpPr/>
              <p:nvPr/>
            </p:nvGrpSpPr>
            <p:grpSpPr>
              <a:xfrm>
                <a:off x="937219" y="431700"/>
                <a:ext cx="10557108" cy="2791133"/>
                <a:chOff x="466950" y="440140"/>
                <a:chExt cx="10557108" cy="2791133"/>
              </a:xfrm>
            </p:grpSpPr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75C244C1-6B55-2824-1031-248FBE9CA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6950" y="440140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4190C91C-B06A-AD4F-49BC-33650175D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749" y="440140"/>
                  <a:ext cx="3721511" cy="2791133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DBFEF92-B34A-5041-FE32-83D06C37A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2548" y="440140"/>
                  <a:ext cx="3721510" cy="279113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56CAA02-6AA1-4890-D443-63755152D330}"/>
                  </a:ext>
                </a:extLst>
              </p:cNvPr>
              <p:cNvGrpSpPr/>
              <p:nvPr/>
            </p:nvGrpSpPr>
            <p:grpSpPr>
              <a:xfrm>
                <a:off x="922700" y="3149169"/>
                <a:ext cx="10571627" cy="2791133"/>
                <a:chOff x="929514" y="3119673"/>
                <a:chExt cx="10571627" cy="2791133"/>
              </a:xfrm>
            </p:grpSpPr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84361D7-AD09-9ED0-AE69-3AFAF5274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514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C31305AB-7A82-7374-B7A8-7913193FB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4573" y="3119673"/>
                  <a:ext cx="3721510" cy="2791133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0DB78ED-2760-0A8F-F50B-74E619717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9631" y="3119673"/>
                  <a:ext cx="3721510" cy="2791133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DD66E0-4C78-C0B9-5CE1-21EE654D117B}"/>
                </a:ext>
              </a:extLst>
            </p:cNvPr>
            <p:cNvSpPr txBox="1"/>
            <p:nvPr/>
          </p:nvSpPr>
          <p:spPr>
            <a:xfrm>
              <a:off x="1112063" y="5483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D23B72-EBE8-8B7A-9878-58B735892068}"/>
                </a:ext>
              </a:extLst>
            </p:cNvPr>
            <p:cNvSpPr txBox="1"/>
            <p:nvPr/>
          </p:nvSpPr>
          <p:spPr>
            <a:xfrm>
              <a:off x="4533491" y="5483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7B1345-4A98-BCAA-7C6C-82B941C33764}"/>
                </a:ext>
              </a:extLst>
            </p:cNvPr>
            <p:cNvSpPr txBox="1"/>
            <p:nvPr/>
          </p:nvSpPr>
          <p:spPr>
            <a:xfrm>
              <a:off x="7897633" y="54836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6F515B-BBCA-73FD-DEB1-8A3B738F857E}"/>
                </a:ext>
              </a:extLst>
            </p:cNvPr>
            <p:cNvSpPr txBox="1"/>
            <p:nvPr/>
          </p:nvSpPr>
          <p:spPr>
            <a:xfrm>
              <a:off x="970972" y="3154833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29C023-AFFF-EB29-EC1C-3B799B246C4C}"/>
                </a:ext>
              </a:extLst>
            </p:cNvPr>
            <p:cNvSpPr txBox="1"/>
            <p:nvPr/>
          </p:nvSpPr>
          <p:spPr>
            <a:xfrm>
              <a:off x="4507843" y="319341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F74EA49-E3E5-6FB1-6270-A675FE718AD8}"/>
                </a:ext>
              </a:extLst>
            </p:cNvPr>
            <p:cNvSpPr txBox="1"/>
            <p:nvPr/>
          </p:nvSpPr>
          <p:spPr>
            <a:xfrm>
              <a:off x="7995851" y="319407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CE2D0-C52B-949E-080C-E3F4E6B010F6}"/>
              </a:ext>
            </a:extLst>
          </p:cNvPr>
          <p:cNvSpPr txBox="1"/>
          <p:nvPr/>
        </p:nvSpPr>
        <p:spPr>
          <a:xfrm>
            <a:off x="259346" y="18035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Mutation frequency per 300000 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3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7C42AE9-B23C-6C8C-B6BC-40208BA5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08" y="495613"/>
            <a:ext cx="3721511" cy="279113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B17A49-8C6A-048E-BC89-EACFFF9D3502}"/>
              </a:ext>
            </a:extLst>
          </p:cNvPr>
          <p:cNvGrpSpPr/>
          <p:nvPr/>
        </p:nvGrpSpPr>
        <p:grpSpPr>
          <a:xfrm>
            <a:off x="1011894" y="459421"/>
            <a:ext cx="10498524" cy="5497721"/>
            <a:chOff x="1071892" y="474012"/>
            <a:chExt cx="10498524" cy="54977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85FCF0-2CC1-7222-5CFF-AF8B24AB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892" y="495612"/>
              <a:ext cx="3721510" cy="2791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77B825-6E8B-9018-6E3E-379F061C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400" y="495612"/>
              <a:ext cx="3721510" cy="279113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959674A-4A85-4AD8-C2C8-EF146D1E4DBA}"/>
                </a:ext>
              </a:extLst>
            </p:cNvPr>
            <p:cNvGrpSpPr/>
            <p:nvPr/>
          </p:nvGrpSpPr>
          <p:grpSpPr>
            <a:xfrm>
              <a:off x="1076692" y="517212"/>
              <a:ext cx="10493724" cy="5454521"/>
              <a:chOff x="1076692" y="517212"/>
              <a:chExt cx="10493724" cy="54545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302AEF-9A2C-0986-B78D-D528A05A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492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519D673-0CDF-0C1A-838E-70D1CB4EA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999" y="517212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DF82339-C2CB-BF90-AFCE-39DF25E3D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7" y="517212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71014C2-4338-8B3E-D015-76D922E1F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92" y="3180600"/>
                <a:ext cx="3721511" cy="279113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304FA60-6CE9-9301-3199-63525C6BD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799" y="3180599"/>
                <a:ext cx="3721510" cy="279113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5FE763-09FF-F3B8-5E99-1753D8507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905" y="3180599"/>
                <a:ext cx="3721511" cy="2791133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0B8C44-89DE-7760-55DF-3A7899DE6A47}"/>
                </a:ext>
              </a:extLst>
            </p:cNvPr>
            <p:cNvSpPr txBox="1"/>
            <p:nvPr/>
          </p:nvSpPr>
          <p:spPr>
            <a:xfrm>
              <a:off x="1235720" y="51721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21C6DB-D3A7-B0B3-E5EE-DFD163C8C873}"/>
                </a:ext>
              </a:extLst>
            </p:cNvPr>
            <p:cNvSpPr txBox="1"/>
            <p:nvPr/>
          </p:nvSpPr>
          <p:spPr>
            <a:xfrm>
              <a:off x="4473598" y="5172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9CFC76-9CE1-D157-A8DF-65F79C15B7F6}"/>
                </a:ext>
              </a:extLst>
            </p:cNvPr>
            <p:cNvSpPr txBox="1"/>
            <p:nvPr/>
          </p:nvSpPr>
          <p:spPr>
            <a:xfrm>
              <a:off x="7830228" y="474012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III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A72970-56F7-317F-A8CE-5BDF8239285F}"/>
                </a:ext>
              </a:extLst>
            </p:cNvPr>
            <p:cNvSpPr txBox="1"/>
            <p:nvPr/>
          </p:nvSpPr>
          <p:spPr>
            <a:xfrm>
              <a:off x="1136690" y="311287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IV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288124-3EBA-1C71-CADC-1EF859149971}"/>
                </a:ext>
              </a:extLst>
            </p:cNvPr>
            <p:cNvSpPr txBox="1"/>
            <p:nvPr/>
          </p:nvSpPr>
          <p:spPr>
            <a:xfrm>
              <a:off x="4477273" y="311287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2C053E-14B8-9106-D706-9CEB4B1E7700}"/>
                </a:ext>
              </a:extLst>
            </p:cNvPr>
            <p:cNvSpPr txBox="1"/>
            <p:nvPr/>
          </p:nvSpPr>
          <p:spPr>
            <a:xfrm>
              <a:off x="7896977" y="31697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85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1A8554-B202-5DC2-EC6A-981085EEBAA2}"/>
              </a:ext>
            </a:extLst>
          </p:cNvPr>
          <p:cNvGrpSpPr/>
          <p:nvPr/>
        </p:nvGrpSpPr>
        <p:grpSpPr>
          <a:xfrm>
            <a:off x="471948" y="261783"/>
            <a:ext cx="11425084" cy="3004984"/>
            <a:chOff x="582561" y="84803"/>
            <a:chExt cx="11425084" cy="30049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625C9B-78FB-2B88-94C3-22002BE9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61" y="84803"/>
              <a:ext cx="4006645" cy="300498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BDADCC-B538-3604-700D-BEA3F523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781" y="84803"/>
              <a:ext cx="4006645" cy="30049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DD6AB3-C66F-FEB6-DE55-751EDF85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84803"/>
              <a:ext cx="4006645" cy="3004984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FD5DBB-37A3-34D6-1A40-0A520B66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7" y="3266767"/>
            <a:ext cx="4006645" cy="3004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3A17BA-0CB9-9B22-8BC0-8E837B3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68" y="3266767"/>
            <a:ext cx="4006645" cy="30049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33C1AD-A580-2BAC-E527-9D676E642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86" y="3266767"/>
            <a:ext cx="4006645" cy="30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3ADBA5-89F6-22BD-6DA3-BA43F8ED03F0}"/>
              </a:ext>
            </a:extLst>
          </p:cNvPr>
          <p:cNvGrpSpPr/>
          <p:nvPr/>
        </p:nvGrpSpPr>
        <p:grpSpPr>
          <a:xfrm>
            <a:off x="508819" y="355802"/>
            <a:ext cx="11017046" cy="5840362"/>
            <a:chOff x="501445" y="282060"/>
            <a:chExt cx="11017046" cy="584036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F8ADC1-423E-F0AC-690E-6185CB2E747A}"/>
                </a:ext>
              </a:extLst>
            </p:cNvPr>
            <p:cNvGrpSpPr/>
            <p:nvPr/>
          </p:nvGrpSpPr>
          <p:grpSpPr>
            <a:xfrm>
              <a:off x="501445" y="282060"/>
              <a:ext cx="11017046" cy="2920181"/>
              <a:chOff x="1025012" y="134576"/>
              <a:chExt cx="11017046" cy="29201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639DC66-6D34-2462-2BAE-58E30F31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012" y="134576"/>
                <a:ext cx="3893575" cy="29201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88DA7BA-B172-D727-2632-F772319E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748" y="134576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7E65649-4FB3-524D-90CB-2FA22FFB9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8484" y="134576"/>
                <a:ext cx="3893574" cy="2920181"/>
              </a:xfrm>
              <a:prstGeom prst="rect">
                <a:avLst/>
              </a:prstGeom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53650E8-F5F5-C571-E3E8-4085404FF30B}"/>
                </a:ext>
              </a:extLst>
            </p:cNvPr>
            <p:cNvGrpSpPr/>
            <p:nvPr/>
          </p:nvGrpSpPr>
          <p:grpSpPr>
            <a:xfrm>
              <a:off x="501446" y="3202241"/>
              <a:ext cx="11017044" cy="2920181"/>
              <a:chOff x="501446" y="3202241"/>
              <a:chExt cx="11017044" cy="292018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6303B6-BD10-681F-F058-127BD6DC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46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DF3C2A1-01AB-65E0-6F7E-72245C51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3181" y="3202241"/>
                <a:ext cx="3893574" cy="292018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6C7B942-2F63-F20C-72D7-B2A1E91B5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16" y="3202241"/>
                <a:ext cx="3893574" cy="2920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512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01224-78F3-FD81-2F20-BAF1DBD9910E}"/>
              </a:ext>
            </a:extLst>
          </p:cNvPr>
          <p:cNvSpPr txBox="1"/>
          <p:nvPr/>
        </p:nvSpPr>
        <p:spPr>
          <a:xfrm>
            <a:off x="2529346" y="1319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Std.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0833A9-DD01-DEA1-2F49-78A05D14511B}"/>
              </a:ext>
            </a:extLst>
          </p:cNvPr>
          <p:cNvGrpSpPr/>
          <p:nvPr/>
        </p:nvGrpSpPr>
        <p:grpSpPr>
          <a:xfrm>
            <a:off x="231165" y="1319669"/>
            <a:ext cx="11021855" cy="3867765"/>
            <a:chOff x="231165" y="1319669"/>
            <a:chExt cx="11021855" cy="38677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A8D8EE-AAD3-B8AC-30FC-EED2E744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" y="1689001"/>
              <a:ext cx="5157735" cy="34799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F35D2B-E1EF-8C63-03FB-32338A16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19669"/>
              <a:ext cx="5157020" cy="386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6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2D016F-726F-D30B-6640-44D8B7C05774}"/>
              </a:ext>
            </a:extLst>
          </p:cNvPr>
          <p:cNvGrpSpPr/>
          <p:nvPr/>
        </p:nvGrpSpPr>
        <p:grpSpPr>
          <a:xfrm>
            <a:off x="1108824" y="1674070"/>
            <a:ext cx="4354629" cy="375944"/>
            <a:chOff x="1716832" y="1291517"/>
            <a:chExt cx="1774919" cy="6455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D17479-8770-23DF-A428-8FDCC6EBFD63}"/>
                </a:ext>
              </a:extLst>
            </p:cNvPr>
            <p:cNvSpPr txBox="1"/>
            <p:nvPr/>
          </p:nvSpPr>
          <p:spPr>
            <a:xfrm>
              <a:off x="1716832" y="1291517"/>
              <a:ext cx="976271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862AAF-BB8C-9CD9-3A91-3EF27D789B90}"/>
                </a:ext>
              </a:extLst>
            </p:cNvPr>
            <p:cNvSpPr txBox="1"/>
            <p:nvPr/>
          </p:nvSpPr>
          <p:spPr>
            <a:xfrm>
              <a:off x="2669023" y="1292652"/>
              <a:ext cx="822728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EA738A-9762-B72E-83F3-5B763B1F10DC}"/>
              </a:ext>
            </a:extLst>
          </p:cNvPr>
          <p:cNvGrpSpPr/>
          <p:nvPr/>
        </p:nvGrpSpPr>
        <p:grpSpPr>
          <a:xfrm>
            <a:off x="7091561" y="1674072"/>
            <a:ext cx="4309240" cy="375942"/>
            <a:chOff x="7075713" y="1304740"/>
            <a:chExt cx="4309240" cy="37594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5024D-72BF-EE94-3B36-1F22B8591A72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CDA4A2-59C0-78D4-BAAD-7507674D7A8C}"/>
                </a:ext>
              </a:extLst>
            </p:cNvPr>
            <p:cNvSpPr txBox="1"/>
            <p:nvPr/>
          </p:nvSpPr>
          <p:spPr>
            <a:xfrm>
              <a:off x="9404924" y="131135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std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085C1BD-8DF1-1FC4-72AD-A35F5D5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597" y="1864231"/>
            <a:ext cx="6698631" cy="3846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F2A63-0604-D753-8D04-DD5FEB51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0751" y="1846402"/>
            <a:ext cx="6698631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A92EFB-034D-4FDC-B6A7-F87F36A8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r="2464"/>
          <a:stretch/>
        </p:blipFill>
        <p:spPr>
          <a:xfrm>
            <a:off x="1883229" y="250967"/>
            <a:ext cx="8425543" cy="61655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5271BE-299A-4E6B-B32D-22FA2B7CF99E}"/>
              </a:ext>
            </a:extLst>
          </p:cNvPr>
          <p:cNvSpPr txBox="1"/>
          <p:nvPr/>
        </p:nvSpPr>
        <p:spPr>
          <a:xfrm>
            <a:off x="7572375" y="44146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 size = 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199540-0DC1-FBE7-7744-E729C07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4703" y="1670311"/>
            <a:ext cx="6767513" cy="37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C8F6C-F2D1-F7A2-D174-50462DA3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5715" y="1670311"/>
            <a:ext cx="6806096" cy="37039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1FF51A-1822-2B8C-21B1-B12E91C09D1B}"/>
              </a:ext>
            </a:extLst>
          </p:cNvPr>
          <p:cNvGrpSpPr/>
          <p:nvPr/>
        </p:nvGrpSpPr>
        <p:grpSpPr>
          <a:xfrm>
            <a:off x="1136817" y="1590096"/>
            <a:ext cx="4445406" cy="369334"/>
            <a:chOff x="1716832" y="1291517"/>
            <a:chExt cx="1726063" cy="6341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18F981-6CC2-9605-CC03-45886789ECF9}"/>
                </a:ext>
              </a:extLst>
            </p:cNvPr>
            <p:cNvSpPr txBox="1"/>
            <p:nvPr/>
          </p:nvSpPr>
          <p:spPr>
            <a:xfrm>
              <a:off x="1716832" y="1291517"/>
              <a:ext cx="930011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High frequency outlier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543F81-FB9D-820F-F371-9427816A9596}"/>
                </a:ext>
              </a:extLst>
            </p:cNvPr>
            <p:cNvSpPr txBox="1"/>
            <p:nvPr/>
          </p:nvSpPr>
          <p:spPr>
            <a:xfrm>
              <a:off x="2575125" y="1291517"/>
              <a:ext cx="867770" cy="6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（≥</a:t>
              </a:r>
              <a:r>
                <a:rPr lang="en-US" altLang="zh-CN" dirty="0"/>
                <a:t>Mean + 2*std</a:t>
              </a:r>
              <a:r>
                <a:rPr lang="zh-CN" altLang="en-US" dirty="0"/>
                <a:t>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1924E-C713-7ADF-128D-C8B4E2B0708A}"/>
              </a:ext>
            </a:extLst>
          </p:cNvPr>
          <p:cNvGrpSpPr/>
          <p:nvPr/>
        </p:nvGrpSpPr>
        <p:grpSpPr>
          <a:xfrm>
            <a:off x="7119554" y="1590100"/>
            <a:ext cx="4246634" cy="369332"/>
            <a:chOff x="7075713" y="1304740"/>
            <a:chExt cx="4246634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F2F447-C3F4-13AD-E287-B4179616704A}"/>
                </a:ext>
              </a:extLst>
            </p:cNvPr>
            <p:cNvSpPr txBox="1"/>
            <p:nvPr/>
          </p:nvSpPr>
          <p:spPr>
            <a:xfrm>
              <a:off x="7075713" y="130474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Low frequency outlier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23B606-D2EA-119C-62A7-65457FC50499}"/>
                </a:ext>
              </a:extLst>
            </p:cNvPr>
            <p:cNvSpPr txBox="1"/>
            <p:nvPr/>
          </p:nvSpPr>
          <p:spPr>
            <a:xfrm>
              <a:off x="9125912" y="1304740"/>
              <a:ext cx="219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（≤</a:t>
              </a:r>
              <a:r>
                <a:rPr lang="en-US" altLang="zh-CN" dirty="0"/>
                <a:t>Mean - 2*std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0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E891C-BACB-C0E8-7D03-75B1D1C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8"/>
            <a:ext cx="12192000" cy="6475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4E85FF-8DFA-A261-3C82-E7C0A52B42E2}"/>
              </a:ext>
            </a:extLst>
          </p:cNvPr>
          <p:cNvSpPr txBox="1"/>
          <p:nvPr/>
        </p:nvSpPr>
        <p:spPr>
          <a:xfrm>
            <a:off x="223520" y="110168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high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02450D-83FC-A756-80C8-703526D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4"/>
            <a:ext cx="12192000" cy="652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02DEF-3DCE-B440-EE1C-C57A2A40CE77}"/>
              </a:ext>
            </a:extLst>
          </p:cNvPr>
          <p:cNvSpPr txBox="1"/>
          <p:nvPr/>
        </p:nvSpPr>
        <p:spPr>
          <a:xfrm>
            <a:off x="223520" y="11016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thriple</a:t>
            </a:r>
            <a:r>
              <a:rPr lang="en-US" altLang="zh-CN" dirty="0"/>
              <a:t>-base in low </a:t>
            </a:r>
            <a:r>
              <a:rPr lang="en-US" altLang="zh-CN" dirty="0" err="1"/>
              <a:t>freq</a:t>
            </a:r>
            <a:r>
              <a:rPr lang="en-US" altLang="zh-CN" dirty="0"/>
              <a:t> region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07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A083D6-F52B-85C6-C825-1A1971ED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00" y="853440"/>
            <a:ext cx="7672380" cy="5714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923EA-D998-F741-6A69-94C2F35CD979}"/>
              </a:ext>
            </a:extLst>
          </p:cNvPr>
          <p:cNvSpPr txBox="1"/>
          <p:nvPr/>
        </p:nvSpPr>
        <p:spPr>
          <a:xfrm>
            <a:off x="2519680" y="4841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0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846E1-26D8-99B6-8B75-B94471E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14" y="853440"/>
            <a:ext cx="8330972" cy="600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8E0134-6C48-D010-2006-942CE58EFD75}"/>
              </a:ext>
            </a:extLst>
          </p:cNvPr>
          <p:cNvSpPr txBox="1"/>
          <p:nvPr/>
        </p:nvSpPr>
        <p:spPr>
          <a:xfrm>
            <a:off x="2489200" y="5874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High-std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9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399FF-5209-860C-E09D-DF609388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9" y="829046"/>
            <a:ext cx="7963183" cy="6028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90DB30-5F6B-774C-8940-C756AA2A2C8B}"/>
              </a:ext>
            </a:extLst>
          </p:cNvPr>
          <p:cNvSpPr txBox="1"/>
          <p:nvPr/>
        </p:nvSpPr>
        <p:spPr>
          <a:xfrm>
            <a:off x="2611120" y="459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Low-std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E81FA-B3A8-30C9-A17B-ECBA7CE5525B}"/>
              </a:ext>
            </a:extLst>
          </p:cNvPr>
          <p:cNvSpPr txBox="1"/>
          <p:nvPr/>
        </p:nvSpPr>
        <p:spPr>
          <a:xfrm>
            <a:off x="9343838" y="459714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Percentage of A-T,G-C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7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1CDB6E-C3A3-9834-E4F1-0B9E2BA1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" y="1262181"/>
            <a:ext cx="1733550" cy="4086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227589-8D09-1ECA-E8EC-A44ED7AABE1C}"/>
              </a:ext>
            </a:extLst>
          </p:cNvPr>
          <p:cNvSpPr txBox="1"/>
          <p:nvPr/>
        </p:nvSpPr>
        <p:spPr>
          <a:xfrm>
            <a:off x="241056" y="51637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A/T percentage</a:t>
            </a:r>
            <a:endParaRPr lang="zh-CN" altLang="en-US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B1F053-DB9E-23E1-5E98-0C5FC19A60BB}"/>
              </a:ext>
            </a:extLst>
          </p:cNvPr>
          <p:cNvGrpSpPr/>
          <p:nvPr/>
        </p:nvGrpSpPr>
        <p:grpSpPr>
          <a:xfrm>
            <a:off x="2207896" y="126773"/>
            <a:ext cx="9984105" cy="2701725"/>
            <a:chOff x="2219499" y="469044"/>
            <a:chExt cx="9984105" cy="270172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4D9A49-213B-3BC5-F941-21C8505C894A}"/>
                </a:ext>
              </a:extLst>
            </p:cNvPr>
            <p:cNvGrpSpPr/>
            <p:nvPr/>
          </p:nvGrpSpPr>
          <p:grpSpPr>
            <a:xfrm>
              <a:off x="2219499" y="498682"/>
              <a:ext cx="9984105" cy="2672087"/>
              <a:chOff x="2207895" y="1262181"/>
              <a:chExt cx="9984105" cy="267208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5D71D7B-3265-9464-34FA-1D06094A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895" y="1262181"/>
                <a:ext cx="9984105" cy="15715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4D6E892-AB80-C757-A260-1EFAAF2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26214" y="2678725"/>
                <a:ext cx="9747465" cy="1255543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F3F3E5-66C5-8D47-2488-85F4312EAA79}"/>
                </a:ext>
              </a:extLst>
            </p:cNvPr>
            <p:cNvSpPr txBox="1"/>
            <p:nvPr/>
          </p:nvSpPr>
          <p:spPr>
            <a:xfrm>
              <a:off x="2611120" y="469044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A/T percentage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C7F6DA-932C-E868-B7DD-5F6D14CC5F2A}"/>
                </a:ext>
              </a:extLst>
            </p:cNvPr>
            <p:cNvSpPr txBox="1"/>
            <p:nvPr/>
          </p:nvSpPr>
          <p:spPr>
            <a:xfrm>
              <a:off x="2611120" y="173056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dumpy</a:t>
              </a:r>
              <a:endParaRPr lang="zh-CN" altLang="en-US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3AFDB70-99BC-6E6A-DC0F-5063E4F8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517" y="2804832"/>
            <a:ext cx="4393360" cy="35146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A7E0957-A12B-78AD-E2C2-8F23321F0B6B}"/>
              </a:ext>
            </a:extLst>
          </p:cNvPr>
          <p:cNvSpPr txBox="1"/>
          <p:nvPr/>
        </p:nvSpPr>
        <p:spPr>
          <a:xfrm>
            <a:off x="4092318" y="618990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FB13C-EEB2-B8CF-ACA4-B7E5C53ECE7F}"/>
              </a:ext>
            </a:extLst>
          </p:cNvPr>
          <p:cNvSpPr txBox="1"/>
          <p:nvPr/>
        </p:nvSpPr>
        <p:spPr>
          <a:xfrm rot="16200000">
            <a:off x="1927377" y="42081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00F413-4373-A505-2FFF-F55D94DC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04" y="2934447"/>
            <a:ext cx="4393361" cy="325545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911968-C787-C8FA-C887-4A01FA2FC84E}"/>
              </a:ext>
            </a:extLst>
          </p:cNvPr>
          <p:cNvSpPr txBox="1"/>
          <p:nvPr/>
        </p:nvSpPr>
        <p:spPr>
          <a:xfrm>
            <a:off x="9012905" y="611118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9C95E8-6DD1-2FAC-8F21-002EAF8332D1}"/>
              </a:ext>
            </a:extLst>
          </p:cNvPr>
          <p:cNvSpPr txBox="1"/>
          <p:nvPr/>
        </p:nvSpPr>
        <p:spPr>
          <a:xfrm>
            <a:off x="10374099" y="605202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4386A-11FE-7D53-0AD6-9718E4D95A10}"/>
              </a:ext>
            </a:extLst>
          </p:cNvPr>
          <p:cNvSpPr txBox="1"/>
          <p:nvPr/>
        </p:nvSpPr>
        <p:spPr>
          <a:xfrm rot="16200000">
            <a:off x="6720008" y="432453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B1FD45-3C58-771C-01B4-0C404BC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9960"/>
            <a:ext cx="6062133" cy="454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FEB9A-D330-F68D-63D3-32CBF55F86C0}"/>
              </a:ext>
            </a:extLst>
          </p:cNvPr>
          <p:cNvSpPr txBox="1"/>
          <p:nvPr/>
        </p:nvSpPr>
        <p:spPr>
          <a:xfrm>
            <a:off x="2476878" y="531189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P(A/T) – 0.6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A47611-3F9E-2ADE-5B8D-1EAAB936E101}"/>
              </a:ext>
            </a:extLst>
          </p:cNvPr>
          <p:cNvSpPr txBox="1"/>
          <p:nvPr/>
        </p:nvSpPr>
        <p:spPr>
          <a:xfrm rot="16200000">
            <a:off x="-302806" y="303859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P(MUT)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73060-C5D7-CB80-7E20-916299E3F320}"/>
              </a:ext>
            </a:extLst>
          </p:cNvPr>
          <p:cNvSpPr txBox="1"/>
          <p:nvPr/>
        </p:nvSpPr>
        <p:spPr>
          <a:xfrm>
            <a:off x="8539011" y="531189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(P(A/T) – 0.6)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10548-1875-3AFC-94BD-7A9FE73E4A2F}"/>
              </a:ext>
            </a:extLst>
          </p:cNvPr>
          <p:cNvSpPr txBox="1"/>
          <p:nvPr/>
        </p:nvSpPr>
        <p:spPr>
          <a:xfrm rot="16200000">
            <a:off x="5778621" y="303859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lg(P(MUT))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6B7E9-3A1B-5049-9100-0CB426B08020}"/>
              </a:ext>
            </a:extLst>
          </p:cNvPr>
          <p:cNvSpPr txBox="1"/>
          <p:nvPr/>
        </p:nvSpPr>
        <p:spPr>
          <a:xfrm>
            <a:off x="6950257" y="82687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P=3.150339e-25</a:t>
            </a:r>
          </a:p>
          <a:p>
            <a:r>
              <a:rPr lang="en-US" altLang="zh-CN" b="1" dirty="0"/>
              <a:t>Spearman = -0.2286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7BF090-B87A-C5F2-F032-8623D2B5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893" y="1335972"/>
            <a:ext cx="5322935" cy="40488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C248B-2E44-886B-34CB-48CDCEAE3051}"/>
              </a:ext>
            </a:extLst>
          </p:cNvPr>
          <p:cNvSpPr txBox="1"/>
          <p:nvPr/>
        </p:nvSpPr>
        <p:spPr>
          <a:xfrm>
            <a:off x="9631680" y="273578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-21.59x-7.587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24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8C47BF-C073-1F88-B851-17BBF47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779" y="-138949"/>
            <a:ext cx="10468560" cy="152947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8E892B-410A-244D-8029-141B5A299FBE}"/>
              </a:ext>
            </a:extLst>
          </p:cNvPr>
          <p:cNvGrpSpPr/>
          <p:nvPr/>
        </p:nvGrpSpPr>
        <p:grpSpPr>
          <a:xfrm>
            <a:off x="549381" y="1171952"/>
            <a:ext cx="10766343" cy="4295787"/>
            <a:chOff x="549381" y="1171952"/>
            <a:chExt cx="10766343" cy="42957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B8833F-EFC1-2181-BA0C-F44B69EE9721}"/>
                </a:ext>
              </a:extLst>
            </p:cNvPr>
            <p:cNvGrpSpPr/>
            <p:nvPr/>
          </p:nvGrpSpPr>
          <p:grpSpPr>
            <a:xfrm>
              <a:off x="549381" y="1171952"/>
              <a:ext cx="10766343" cy="2292382"/>
              <a:chOff x="549673" y="779202"/>
              <a:chExt cx="10766343" cy="229238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BB4ACAF-897C-4925-3668-2372D1A5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779202"/>
                <a:ext cx="10061633" cy="1198888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A75953-5EA4-5147-361A-BD5741F8E4B5}"/>
                  </a:ext>
                </a:extLst>
              </p:cNvPr>
              <p:cNvSpPr txBox="1"/>
              <p:nvPr/>
            </p:nvSpPr>
            <p:spPr>
              <a:xfrm>
                <a:off x="635434" y="119398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‘A/T’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F704753-3AA4-3920-A9FC-FE6A8EB0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87880" y="1759515"/>
                <a:ext cx="10128136" cy="131206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703CB8-A55D-3A8A-FDE2-80F8094EBDD9}"/>
                  </a:ext>
                </a:extLst>
              </p:cNvPr>
              <p:cNvSpPr txBox="1"/>
              <p:nvPr/>
            </p:nvSpPr>
            <p:spPr>
              <a:xfrm>
                <a:off x="549673" y="2245422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Poly A</a:t>
                </a:r>
                <a:endParaRPr lang="zh-CN" altLang="en-US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404924-1D95-6713-59A9-9416DCE5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9" y="3207208"/>
              <a:ext cx="10022295" cy="12931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A9CA22-094E-0E12-CCF4-C2B5C1AA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5248" y="4300702"/>
              <a:ext cx="10017065" cy="1167037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A3C8370-43C5-F5E8-DF5E-28D1F22B6492}"/>
              </a:ext>
            </a:extLst>
          </p:cNvPr>
          <p:cNvSpPr txBox="1"/>
          <p:nvPr/>
        </p:nvSpPr>
        <p:spPr>
          <a:xfrm>
            <a:off x="536257" y="361303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71D45A-A6DB-1394-60F1-D3A509310F79}"/>
              </a:ext>
            </a:extLst>
          </p:cNvPr>
          <p:cNvSpPr txBox="1"/>
          <p:nvPr/>
        </p:nvSpPr>
        <p:spPr>
          <a:xfrm>
            <a:off x="236991" y="46696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Poly A/C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454BC1-9757-7C35-F198-8D8BD8ED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663" y="5329480"/>
            <a:ext cx="9972557" cy="11275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E1DA2A-91C1-B70C-9B77-CC1B8F69D480}"/>
              </a:ext>
            </a:extLst>
          </p:cNvPr>
          <p:cNvSpPr txBox="1"/>
          <p:nvPr/>
        </p:nvSpPr>
        <p:spPr>
          <a:xfrm>
            <a:off x="486914" y="56992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B1FD07-4DB5-5DDC-B0F7-19631ADBDB54}"/>
              </a:ext>
            </a:extLst>
          </p:cNvPr>
          <p:cNvSpPr txBox="1"/>
          <p:nvPr/>
        </p:nvSpPr>
        <p:spPr>
          <a:xfrm>
            <a:off x="491542" y="381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27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C04B29-3FA0-0D7D-9AF8-60EFDC405112}"/>
              </a:ext>
            </a:extLst>
          </p:cNvPr>
          <p:cNvSpPr txBox="1"/>
          <p:nvPr/>
        </p:nvSpPr>
        <p:spPr>
          <a:xfrm>
            <a:off x="108351" y="34290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5ABED-60E0-93BE-FCE9-A305FF79D19B}"/>
              </a:ext>
            </a:extLst>
          </p:cNvPr>
          <p:cNvSpPr txBox="1"/>
          <p:nvPr/>
        </p:nvSpPr>
        <p:spPr>
          <a:xfrm>
            <a:off x="3160884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326BD-C272-5AC5-524E-CF91A9FF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53" y="874359"/>
            <a:ext cx="6096000" cy="45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E72606-9727-255D-01DF-1FE70DC8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8" y="865028"/>
            <a:ext cx="6096001" cy="457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B7F8-ECD4-A434-943A-42947165FBC8}"/>
              </a:ext>
            </a:extLst>
          </p:cNvPr>
          <p:cNvSpPr txBox="1"/>
          <p:nvPr/>
        </p:nvSpPr>
        <p:spPr>
          <a:xfrm>
            <a:off x="8883659" y="5437028"/>
            <a:ext cx="9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Poly 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2238AA-9883-D224-DF18-FE00DB947E3A}"/>
              </a:ext>
            </a:extLst>
          </p:cNvPr>
          <p:cNvSpPr txBox="1"/>
          <p:nvPr/>
        </p:nvSpPr>
        <p:spPr>
          <a:xfrm>
            <a:off x="6626607" y="690466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0.3434</a:t>
            </a:r>
          </a:p>
          <a:p>
            <a:r>
              <a:rPr lang="en-US" altLang="zh-CN" dirty="0"/>
              <a:t>p=1.1249e-56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D47818-0528-C04F-748F-FB7AB4EFC8AE}"/>
              </a:ext>
            </a:extLst>
          </p:cNvPr>
          <p:cNvSpPr txBox="1"/>
          <p:nvPr/>
        </p:nvSpPr>
        <p:spPr>
          <a:xfrm>
            <a:off x="1068451" y="728474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Spearman = 0.2342</a:t>
            </a:r>
          </a:p>
          <a:p>
            <a:r>
              <a:rPr lang="en-US" altLang="zh-CN" dirty="0"/>
              <a:t>p=0.2941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8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6813E73-1092-46B3-90F1-0DDFF97FD4E8}"/>
              </a:ext>
            </a:extLst>
          </p:cNvPr>
          <p:cNvSpPr/>
          <p:nvPr/>
        </p:nvSpPr>
        <p:spPr>
          <a:xfrm>
            <a:off x="85725" y="1185865"/>
            <a:ext cx="7784102" cy="44862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999372-3BA2-4616-B06F-325C5F30F5D2}"/>
              </a:ext>
            </a:extLst>
          </p:cNvPr>
          <p:cNvSpPr/>
          <p:nvPr/>
        </p:nvSpPr>
        <p:spPr>
          <a:xfrm>
            <a:off x="179177" y="2305892"/>
            <a:ext cx="4686300" cy="3149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497E6-CDF1-438B-8578-24FA3D02436E}"/>
              </a:ext>
            </a:extLst>
          </p:cNvPr>
          <p:cNvSpPr txBox="1"/>
          <p:nvPr/>
        </p:nvSpPr>
        <p:spPr>
          <a:xfrm>
            <a:off x="1350373" y="3279442"/>
            <a:ext cx="234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SNP Pool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1C243E-E652-4DF8-9357-0886CFE7A0E4}"/>
              </a:ext>
            </a:extLst>
          </p:cNvPr>
          <p:cNvSpPr txBox="1"/>
          <p:nvPr/>
        </p:nvSpPr>
        <p:spPr>
          <a:xfrm>
            <a:off x="1494642" y="395449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Of Nekl-4 mutant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D356B-7B89-40B1-821F-5985B366DCC9}"/>
              </a:ext>
            </a:extLst>
          </p:cNvPr>
          <p:cNvSpPr txBox="1"/>
          <p:nvPr/>
        </p:nvSpPr>
        <p:spPr>
          <a:xfrm>
            <a:off x="5264167" y="2690322"/>
            <a:ext cx="2127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SNP Pool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Of All Input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9F5846-59E3-4772-A0BC-C3988696849A}"/>
              </a:ext>
            </a:extLst>
          </p:cNvPr>
          <p:cNvSpPr txBox="1"/>
          <p:nvPr/>
        </p:nvSpPr>
        <p:spPr>
          <a:xfrm>
            <a:off x="7869827" y="1896767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1.If Nekl-4 is a suppressor</a:t>
            </a:r>
          </a:p>
          <a:p>
            <a:r>
              <a:rPr lang="en-US" altLang="zh-CN" b="1" dirty="0"/>
              <a:t>You can hardly find another suppressor</a:t>
            </a:r>
          </a:p>
          <a:p>
            <a:r>
              <a:rPr lang="en-US" altLang="zh-CN" b="1" dirty="0"/>
              <a:t>Gene In nekl-4 SNP pool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A2708A-3B55-4AE6-8C8F-1A315E1329FE}"/>
              </a:ext>
            </a:extLst>
          </p:cNvPr>
          <p:cNvSpPr txBox="1"/>
          <p:nvPr/>
        </p:nvSpPr>
        <p:spPr>
          <a:xfrm>
            <a:off x="98758" y="554745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2: Remove low possibility SNPs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B73B6-6083-4D66-8024-246CFAEF91DB}"/>
              </a:ext>
            </a:extLst>
          </p:cNvPr>
          <p:cNvSpPr txBox="1"/>
          <p:nvPr/>
        </p:nvSpPr>
        <p:spPr>
          <a:xfrm>
            <a:off x="7882807" y="482416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(intersection factor = 3%)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411F17-CC68-4D3C-AECF-06C9FA0254D1}"/>
              </a:ext>
            </a:extLst>
          </p:cNvPr>
          <p:cNvGrpSpPr/>
          <p:nvPr/>
        </p:nvGrpSpPr>
        <p:grpSpPr>
          <a:xfrm>
            <a:off x="4454104" y="2430490"/>
            <a:ext cx="1009650" cy="302545"/>
            <a:chOff x="4454104" y="2430489"/>
            <a:chExt cx="1009650" cy="30254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4333DF3-8C94-4940-8AF8-B5FDFD9B18C5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92A136-23AA-4284-8D42-C8D161D34E0B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E5B219-BCBF-4440-B138-2945EF6A0940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337EC4-83C0-432A-B62C-513CC10FBC6D}"/>
              </a:ext>
            </a:extLst>
          </p:cNvPr>
          <p:cNvGrpSpPr/>
          <p:nvPr/>
        </p:nvGrpSpPr>
        <p:grpSpPr>
          <a:xfrm rot="834843">
            <a:off x="4582991" y="3710276"/>
            <a:ext cx="1009650" cy="302545"/>
            <a:chOff x="4454104" y="2430489"/>
            <a:chExt cx="1009650" cy="30254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7212F16-34DB-408E-944A-AE07DA41D782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681F3D7-D420-4D9C-BC20-74A3D521DCA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358F85-AF81-44E7-BD94-310D3089B96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BB2364-0107-46F6-A4EB-A401B1E78AEF}"/>
              </a:ext>
            </a:extLst>
          </p:cNvPr>
          <p:cNvGrpSpPr/>
          <p:nvPr/>
        </p:nvGrpSpPr>
        <p:grpSpPr>
          <a:xfrm rot="18750575">
            <a:off x="3313368" y="1898519"/>
            <a:ext cx="1009650" cy="302545"/>
            <a:chOff x="4454104" y="2430489"/>
            <a:chExt cx="1009650" cy="30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AE61C17-505B-44EE-99D3-4546E2C4FF8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6105F2-16C2-41DB-B6DD-6A41A86FA0E8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C39DEC9-60A7-4167-9A97-23CDDB46B3E1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5E3C8-66AF-49B9-A38A-854497FDA695}"/>
              </a:ext>
            </a:extLst>
          </p:cNvPr>
          <p:cNvGrpSpPr/>
          <p:nvPr/>
        </p:nvGrpSpPr>
        <p:grpSpPr>
          <a:xfrm rot="16982225">
            <a:off x="2037386" y="1824935"/>
            <a:ext cx="1009650" cy="302545"/>
            <a:chOff x="4454104" y="2430489"/>
            <a:chExt cx="1009650" cy="302545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E73A4C-A5DF-41B2-A5F8-4A3F0743B0FE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027A697-EBD7-485B-B2D8-E63A9B524B07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A739328-340C-426A-9981-F8CA99E357E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DA972-3C7B-4B10-9955-A127274B9808}"/>
              </a:ext>
            </a:extLst>
          </p:cNvPr>
          <p:cNvGrpSpPr/>
          <p:nvPr/>
        </p:nvGrpSpPr>
        <p:grpSpPr>
          <a:xfrm rot="1574203">
            <a:off x="4534444" y="4881704"/>
            <a:ext cx="1009650" cy="302545"/>
            <a:chOff x="4454104" y="2430489"/>
            <a:chExt cx="1009650" cy="30254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1BF38E-5CD3-418B-A6F0-085D5ED66C5F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53C333-7926-44D8-97B2-B33C4AB0E12D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11D3-4E82-4E7D-AB64-7ADA001575D4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1D597-2707-4C02-95C7-408EC533B1E8}"/>
              </a:ext>
            </a:extLst>
          </p:cNvPr>
          <p:cNvGrpSpPr/>
          <p:nvPr/>
        </p:nvGrpSpPr>
        <p:grpSpPr>
          <a:xfrm rot="15501395">
            <a:off x="691331" y="1898518"/>
            <a:ext cx="1009650" cy="302545"/>
            <a:chOff x="4454104" y="2430489"/>
            <a:chExt cx="1009650" cy="3025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BB5B8526-8D8F-4DBD-A388-CF2B18E8DD49}"/>
                </a:ext>
              </a:extLst>
            </p:cNvPr>
            <p:cNvSpPr/>
            <p:nvPr/>
          </p:nvSpPr>
          <p:spPr>
            <a:xfrm rot="20987590">
              <a:off x="4454104" y="2430489"/>
              <a:ext cx="1009650" cy="30254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dist="88900" dir="6000000" sx="99000" sy="99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Gene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8DDEBF1-AC81-4539-8066-6B09D7E2995C}"/>
                </a:ext>
              </a:extLst>
            </p:cNvPr>
            <p:cNvSpPr/>
            <p:nvPr/>
          </p:nvSpPr>
          <p:spPr>
            <a:xfrm>
              <a:off x="4519594" y="2591489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19564F2-D51D-4F55-BCFB-209F921752F8}"/>
                </a:ext>
              </a:extLst>
            </p:cNvPr>
            <p:cNvSpPr/>
            <p:nvPr/>
          </p:nvSpPr>
          <p:spPr>
            <a:xfrm>
              <a:off x="5265382" y="2452057"/>
              <a:ext cx="126459" cy="12645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2F58685-A8E7-4FD8-92AF-2EA965A0A82A}"/>
              </a:ext>
            </a:extLst>
          </p:cNvPr>
          <p:cNvSpPr txBox="1"/>
          <p:nvPr/>
        </p:nvSpPr>
        <p:spPr>
          <a:xfrm>
            <a:off x="7912252" y="3179839"/>
            <a:ext cx="4291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2.Because that almost all the SNPs in </a:t>
            </a:r>
          </a:p>
          <a:p>
            <a:r>
              <a:rPr lang="en-US" altLang="zh-CN" b="1" dirty="0"/>
              <a:t>SNP pool have an impact on protein</a:t>
            </a:r>
          </a:p>
          <a:p>
            <a:r>
              <a:rPr lang="en-US" altLang="zh-CN" b="1" dirty="0"/>
              <a:t>structure and amino acid. Genes linked</a:t>
            </a:r>
          </a:p>
          <a:p>
            <a:r>
              <a:rPr lang="en-US" altLang="zh-CN" b="1" dirty="0"/>
              <a:t>to the SNPs in the suppressor pool</a:t>
            </a:r>
          </a:p>
          <a:p>
            <a:r>
              <a:rPr lang="en-US" altLang="zh-CN" b="1" dirty="0"/>
              <a:t>can be considered as ‘not likely’ as well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6BA15-67EA-47FB-BFAD-850D87E1843B}"/>
              </a:ext>
            </a:extLst>
          </p:cNvPr>
          <p:cNvSpPr txBox="1"/>
          <p:nvPr/>
        </p:nvSpPr>
        <p:spPr>
          <a:xfrm>
            <a:off x="2718226" y="5854718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Problem: Impact SNP cannot be decided easily so there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          might be a lot of false-negative cases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5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51B4EB2-DEAE-CA55-1CF7-1E5FA9B9C083}"/>
              </a:ext>
            </a:extLst>
          </p:cNvPr>
          <p:cNvGrpSpPr/>
          <p:nvPr/>
        </p:nvGrpSpPr>
        <p:grpSpPr>
          <a:xfrm>
            <a:off x="0" y="958334"/>
            <a:ext cx="6300386" cy="5551477"/>
            <a:chOff x="0" y="958334"/>
            <a:chExt cx="6096000" cy="489784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8033DAD-DEDF-A28F-95AF-E055EB5107A3}"/>
                </a:ext>
              </a:extLst>
            </p:cNvPr>
            <p:cNvGrpSpPr/>
            <p:nvPr/>
          </p:nvGrpSpPr>
          <p:grpSpPr>
            <a:xfrm>
              <a:off x="0" y="1143000"/>
              <a:ext cx="6096000" cy="4713181"/>
              <a:chOff x="0" y="1143000"/>
              <a:chExt cx="6096000" cy="47131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B1F3EA4-B239-AEBF-A27B-F3470C38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43000"/>
                <a:ext cx="6096000" cy="45720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2BBF83-194C-09B5-A6EF-9F8A677B4242}"/>
                  </a:ext>
                </a:extLst>
              </p:cNvPr>
              <p:cNvSpPr txBox="1"/>
              <p:nvPr/>
            </p:nvSpPr>
            <p:spPr>
              <a:xfrm>
                <a:off x="2716018" y="5530334"/>
                <a:ext cx="642425" cy="325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exon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646941-9617-B919-832A-A09AA5B29020}"/>
                </a:ext>
              </a:extLst>
            </p:cNvPr>
            <p:cNvSpPr txBox="1"/>
            <p:nvPr/>
          </p:nvSpPr>
          <p:spPr>
            <a:xfrm>
              <a:off x="723218" y="958334"/>
              <a:ext cx="2167059" cy="57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Spearman = -0.2155</a:t>
              </a:r>
            </a:p>
            <a:p>
              <a:r>
                <a:rPr lang="en-US" altLang="zh-CN" dirty="0"/>
                <a:t>p=1.614e-22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F3093-B9C6-4852-BECA-6A2E489968A3}"/>
              </a:ext>
            </a:extLst>
          </p:cNvPr>
          <p:cNvSpPr txBox="1"/>
          <p:nvPr/>
        </p:nvSpPr>
        <p:spPr>
          <a:xfrm>
            <a:off x="5979458" y="3198168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How to explain the hotspot/cold spot?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260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A6D6D-0A11-D481-DB05-7526593E9E09}"/>
              </a:ext>
            </a:extLst>
          </p:cNvPr>
          <p:cNvSpPr txBox="1"/>
          <p:nvPr/>
        </p:nvSpPr>
        <p:spPr>
          <a:xfrm>
            <a:off x="548640" y="416560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ja-JP" altLang="en-US" dirty="0"/>
              <a:t>　</a:t>
            </a:r>
            <a:r>
              <a:rPr lang="en-US" altLang="ja-JP" dirty="0"/>
              <a:t>mut(triple)/count(triple)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610B7-798F-4D8A-BC1F-07C6D263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6561"/>
            <a:ext cx="12192000" cy="6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F13948-6A00-42A7-A43A-7CB13C00B90C}"/>
              </a:ext>
            </a:extLst>
          </p:cNvPr>
          <p:cNvGrpSpPr/>
          <p:nvPr/>
        </p:nvGrpSpPr>
        <p:grpSpPr>
          <a:xfrm>
            <a:off x="605265" y="204493"/>
            <a:ext cx="11313328" cy="3452974"/>
            <a:chOff x="578306" y="2768281"/>
            <a:chExt cx="11313328" cy="34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/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𝑐𝑜𝑑𝑒</m:t>
                                        </m:r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])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2762344-95BA-4639-9B55-F5F95E3FD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734" y="4313925"/>
                  <a:ext cx="5766900" cy="13653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/>
                <p:nvPr/>
              </p:nvSpPr>
              <p:spPr>
                <a:xfrm>
                  <a:off x="578306" y="5759590"/>
                  <a:ext cx="57138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𝑐𝑜𝑑𝑒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(300,000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bp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A27835-764D-4656-B10B-5AEA080AD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06" y="5759590"/>
                  <a:ext cx="571380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D368E4-4124-404D-9588-39677C6BB68E}"/>
                </a:ext>
              </a:extLst>
            </p:cNvPr>
            <p:cNvSpPr txBox="1"/>
            <p:nvPr/>
          </p:nvSpPr>
          <p:spPr>
            <a:xfrm>
              <a:off x="614750" y="5282445"/>
              <a:ext cx="226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Predicted mutation: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/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/>
                    <a:t>r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𝑐𝑜𝑑𝑒</m:t>
                              </m:r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𝑔𝑒𝑛𝑜𝑚𝑒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8BC0366-70AF-4EAA-81BC-EAE5FFF76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76" y="4381483"/>
                  <a:ext cx="5421228" cy="891270"/>
                </a:xfrm>
                <a:prstGeom prst="rect">
                  <a:avLst/>
                </a:prstGeom>
                <a:blipFill>
                  <a:blip r:embed="rId4"/>
                  <a:stretch>
                    <a:fillRect l="-2925" b="-3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2A517E-1EB4-4831-A109-5E5FED263C81}"/>
                </a:ext>
              </a:extLst>
            </p:cNvPr>
            <p:cNvSpPr txBox="1"/>
            <p:nvPr/>
          </p:nvSpPr>
          <p:spPr>
            <a:xfrm>
              <a:off x="644654" y="41537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Mutation rate: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153D-D687-486C-B2B5-9728F3FF4E99}"/>
                </a:ext>
              </a:extLst>
            </p:cNvPr>
            <p:cNvSpPr txBox="1"/>
            <p:nvPr/>
          </p:nvSpPr>
          <p:spPr>
            <a:xfrm>
              <a:off x="895666" y="2768281"/>
              <a:ext cx="4727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spc="600" dirty="0"/>
                <a:t>…</a:t>
              </a:r>
              <a:r>
                <a:rPr lang="en-US" altLang="zh-CN" sz="2400" spc="600" dirty="0" err="1"/>
                <a:t>ATGCGAATTGCCACT</a:t>
              </a:r>
              <a:r>
                <a:rPr lang="en-US" altLang="zh-CN" sz="2400" spc="600" dirty="0"/>
                <a:t>…</a:t>
              </a:r>
              <a:endParaRPr lang="zh-CN" altLang="en-US" sz="2400" spc="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30E2E7-5DBD-4673-B3D2-4CA53D530B5E}"/>
                </a:ext>
              </a:extLst>
            </p:cNvPr>
            <p:cNvSpPr/>
            <p:nvPr/>
          </p:nvSpPr>
          <p:spPr>
            <a:xfrm>
              <a:off x="1237129" y="2782492"/>
              <a:ext cx="82475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14D5F5-C23F-44AE-9B7A-36FAAFC8070F}"/>
                </a:ext>
              </a:extLst>
            </p:cNvPr>
            <p:cNvSpPr/>
            <p:nvPr/>
          </p:nvSpPr>
          <p:spPr>
            <a:xfrm>
              <a:off x="1491538" y="2776082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19586D-0380-4BC5-A035-C6C6D772E034}"/>
                </a:ext>
              </a:extLst>
            </p:cNvPr>
            <p:cNvSpPr/>
            <p:nvPr/>
          </p:nvSpPr>
          <p:spPr>
            <a:xfrm>
              <a:off x="1743777" y="2785978"/>
              <a:ext cx="82475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1B80B50-CAFB-4423-8093-5C16A21151D2}"/>
                </a:ext>
              </a:extLst>
            </p:cNvPr>
            <p:cNvCxnSpPr/>
            <p:nvPr/>
          </p:nvCxnSpPr>
          <p:spPr>
            <a:xfrm flipH="1">
              <a:off x="1010994" y="3151824"/>
              <a:ext cx="333712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F0330B-8CC8-4704-95FE-891F27F28B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788" y="3145414"/>
              <a:ext cx="320526" cy="348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890703C-994C-42CA-950F-0005A46C9825}"/>
                </a:ext>
              </a:extLst>
            </p:cNvPr>
            <p:cNvCxnSpPr/>
            <p:nvPr/>
          </p:nvCxnSpPr>
          <p:spPr>
            <a:xfrm>
              <a:off x="2218839" y="3151824"/>
              <a:ext cx="349691" cy="27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CE3D9-99C5-4C3A-9E61-22A86CFCFD45}"/>
                </a:ext>
              </a:extLst>
            </p:cNvPr>
            <p:cNvSpPr txBox="1"/>
            <p:nvPr/>
          </p:nvSpPr>
          <p:spPr>
            <a:xfrm>
              <a:off x="606876" y="3406295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Code1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ATG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4A69BB-6E54-4876-8E20-70E61F26FDFE}"/>
                </a:ext>
              </a:extLst>
            </p:cNvPr>
            <p:cNvSpPr txBox="1"/>
            <p:nvPr/>
          </p:nvSpPr>
          <p:spPr>
            <a:xfrm>
              <a:off x="1411851" y="3415656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Code2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TGC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598050-26DF-49DE-9E02-D0D089FB7A76}"/>
                </a:ext>
              </a:extLst>
            </p:cNvPr>
            <p:cNvSpPr txBox="1"/>
            <p:nvPr/>
          </p:nvSpPr>
          <p:spPr>
            <a:xfrm>
              <a:off x="2197361" y="3406463"/>
              <a:ext cx="833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Code3</a:t>
              </a:r>
            </a:p>
            <a:p>
              <a:pPr algn="ctr"/>
              <a:r>
                <a:rPr lang="en-US" altLang="zh-CN" dirty="0"/>
                <a:t>‘</a:t>
              </a:r>
              <a:r>
                <a:rPr lang="en-US" altLang="zh-CN" dirty="0" err="1"/>
                <a:t>GCG</a:t>
              </a:r>
              <a:r>
                <a:rPr lang="en-US" altLang="zh-CN" dirty="0"/>
                <a:t>’</a:t>
              </a:r>
              <a:endParaRPr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F355BA-65A5-48E0-A428-F7888EDF8510}"/>
              </a:ext>
            </a:extLst>
          </p:cNvPr>
          <p:cNvSpPr txBox="1"/>
          <p:nvPr/>
        </p:nvSpPr>
        <p:spPr>
          <a:xfrm>
            <a:off x="362250" y="539958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0E819-33BD-3BC0-0B63-5C298F5159C8}"/>
              </a:ext>
            </a:extLst>
          </p:cNvPr>
          <p:cNvGrpSpPr/>
          <p:nvPr/>
        </p:nvGrpSpPr>
        <p:grpSpPr>
          <a:xfrm>
            <a:off x="201148" y="3747236"/>
            <a:ext cx="10967595" cy="3638489"/>
            <a:chOff x="201148" y="3728574"/>
            <a:chExt cx="10967595" cy="292149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4C376EC-B1C6-4A37-87FF-2BFA246BA1F0}"/>
                </a:ext>
              </a:extLst>
            </p:cNvPr>
            <p:cNvGrpSpPr/>
            <p:nvPr/>
          </p:nvGrpSpPr>
          <p:grpSpPr>
            <a:xfrm>
              <a:off x="201148" y="4242425"/>
              <a:ext cx="10922441" cy="2407646"/>
              <a:chOff x="202759" y="472521"/>
              <a:chExt cx="10922441" cy="240764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C3013-89BA-F02E-6C70-B5B668D1599E}"/>
                  </a:ext>
                </a:extLst>
              </p:cNvPr>
              <p:cNvSpPr txBox="1"/>
              <p:nvPr/>
            </p:nvSpPr>
            <p:spPr>
              <a:xfrm>
                <a:off x="202759" y="472521"/>
                <a:ext cx="808235" cy="29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Tbb-4</a:t>
                </a:r>
                <a:endParaRPr lang="zh-CN" altLang="en-US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52194AD-68F7-4BBC-9B8E-6FD7AE97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353" y="1293425"/>
                <a:ext cx="10452847" cy="1155559"/>
              </a:xfrm>
              <a:prstGeom prst="rect">
                <a:avLst/>
              </a:prstGeom>
            </p:spPr>
          </p:pic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723CE7F-6C24-42F2-9451-FC3705818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976" y="2203539"/>
                <a:ext cx="170330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A25548-C296-4BCB-BF6E-096BD9C4BB45}"/>
                  </a:ext>
                </a:extLst>
              </p:cNvPr>
              <p:cNvSpPr txBox="1"/>
              <p:nvPr/>
            </p:nvSpPr>
            <p:spPr>
              <a:xfrm>
                <a:off x="5519392" y="2583615"/>
                <a:ext cx="753732" cy="29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13.09</a:t>
                </a:r>
                <a:endParaRPr lang="zh-CN" altLang="en-US" b="1" dirty="0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1F1375-6A2A-804C-A66C-49C4272E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835" y="3728574"/>
              <a:ext cx="10534908" cy="140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14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32D6D9D-DFCF-4D18-BA31-56A04A14F8EB}"/>
              </a:ext>
            </a:extLst>
          </p:cNvPr>
          <p:cNvGrpSpPr/>
          <p:nvPr/>
        </p:nvGrpSpPr>
        <p:grpSpPr>
          <a:xfrm>
            <a:off x="499293" y="-108601"/>
            <a:ext cx="11414801" cy="3309001"/>
            <a:chOff x="499293" y="366529"/>
            <a:chExt cx="11372855" cy="38584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091E51-56D8-4254-94BF-E320327433FB}"/>
                </a:ext>
              </a:extLst>
            </p:cNvPr>
            <p:cNvGrpSpPr/>
            <p:nvPr/>
          </p:nvGrpSpPr>
          <p:grpSpPr>
            <a:xfrm>
              <a:off x="499293" y="366529"/>
              <a:ext cx="11372855" cy="3858448"/>
              <a:chOff x="499293" y="366529"/>
              <a:chExt cx="11372855" cy="385844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1B3F02-408F-4C81-8122-7A0054C0CEE2}"/>
                  </a:ext>
                </a:extLst>
              </p:cNvPr>
              <p:cNvSpPr txBox="1"/>
              <p:nvPr/>
            </p:nvSpPr>
            <p:spPr>
              <a:xfrm>
                <a:off x="528304" y="950585"/>
                <a:ext cx="878767" cy="214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dumpy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E51C23-48D8-47FF-BF3C-6942467B5A8C}"/>
                  </a:ext>
                </a:extLst>
              </p:cNvPr>
              <p:cNvSpPr txBox="1"/>
              <p:nvPr/>
            </p:nvSpPr>
            <p:spPr>
              <a:xfrm>
                <a:off x="499293" y="1983595"/>
                <a:ext cx="936787" cy="37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dumpy</a:t>
                </a:r>
              </a:p>
              <a:p>
                <a:pPr algn="ctr"/>
                <a:r>
                  <a:rPr lang="en-US" altLang="zh-CN" dirty="0"/>
                  <a:t>std</a:t>
                </a:r>
                <a:endParaRPr lang="zh-CN" altLang="en-US" dirty="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D1C882D-7B44-4E4F-8E31-F18765B73085}"/>
                  </a:ext>
                </a:extLst>
              </p:cNvPr>
              <p:cNvGrpSpPr/>
              <p:nvPr/>
            </p:nvGrpSpPr>
            <p:grpSpPr>
              <a:xfrm>
                <a:off x="1349051" y="366529"/>
                <a:ext cx="10523097" cy="3858448"/>
                <a:chOff x="1349051" y="366529"/>
                <a:chExt cx="10523097" cy="385844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2A4D151-2580-4C7C-A9CE-B690571F416F}"/>
                    </a:ext>
                  </a:extLst>
                </p:cNvPr>
                <p:cNvGrpSpPr/>
                <p:nvPr/>
              </p:nvGrpSpPr>
              <p:grpSpPr>
                <a:xfrm>
                  <a:off x="1349051" y="366529"/>
                  <a:ext cx="10523097" cy="2544234"/>
                  <a:chOff x="54687" y="539624"/>
                  <a:chExt cx="10523097" cy="2544234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8D0DEED1-655F-48F9-A889-D7076F830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22729" y="1875855"/>
                    <a:ext cx="9987014" cy="120800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AB97040D-53EB-4799-ADEE-F837A7319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4687" y="539624"/>
                    <a:ext cx="10523097" cy="15374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3C8E665-8292-4EDB-871C-4A5319FD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55"/>
                <a:stretch/>
              </p:blipFill>
              <p:spPr>
                <a:xfrm>
                  <a:off x="1551776" y="3086436"/>
                  <a:ext cx="10138815" cy="113854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836F6A-3932-4C28-BE42-9F5D17BDAF72}"/>
                </a:ext>
              </a:extLst>
            </p:cNvPr>
            <p:cNvSpPr txBox="1"/>
            <p:nvPr/>
          </p:nvSpPr>
          <p:spPr>
            <a:xfrm>
              <a:off x="528304" y="3286809"/>
              <a:ext cx="936787" cy="375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Tbb-4</a:t>
              </a:r>
            </a:p>
            <a:p>
              <a:pPr algn="ctr"/>
              <a:r>
                <a:rPr lang="en-US" altLang="zh-CN" dirty="0"/>
                <a:t>std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A373CE-92A2-489C-9105-0A518005BFF0}"/>
              </a:ext>
            </a:extLst>
          </p:cNvPr>
          <p:cNvGrpSpPr/>
          <p:nvPr/>
        </p:nvGrpSpPr>
        <p:grpSpPr>
          <a:xfrm>
            <a:off x="1079898" y="3481931"/>
            <a:ext cx="5245234" cy="3483666"/>
            <a:chOff x="1079898" y="3472600"/>
            <a:chExt cx="5245234" cy="34836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821B76-DDDB-4F41-AAB7-0298CFB0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243" y="3472600"/>
              <a:ext cx="4644889" cy="348366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5BF8B-60B8-4EBB-8742-B2CD575D1F1A}"/>
                </a:ext>
              </a:extLst>
            </p:cNvPr>
            <p:cNvSpPr txBox="1"/>
            <p:nvPr/>
          </p:nvSpPr>
          <p:spPr>
            <a:xfrm>
              <a:off x="1079898" y="4033193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tbb-4 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759171-95CD-46F9-85AD-F5303C8D17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5636" y="3472600"/>
            <a:ext cx="4644888" cy="34836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6B5FC9-EAB8-4C60-AFCD-66BCF7226129}"/>
              </a:ext>
            </a:extLst>
          </p:cNvPr>
          <p:cNvSpPr txBox="1"/>
          <p:nvPr/>
        </p:nvSpPr>
        <p:spPr>
          <a:xfrm>
            <a:off x="6096001" y="403319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0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1FB5286-DFCC-AB67-C467-CBD427A0CDFD}"/>
              </a:ext>
            </a:extLst>
          </p:cNvPr>
          <p:cNvSpPr txBox="1"/>
          <p:nvPr/>
        </p:nvSpPr>
        <p:spPr>
          <a:xfrm>
            <a:off x="522514" y="289561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Only focus on ‘C’ and ‘G’ mutation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CA01B9-2EF0-44EC-81AE-54826F3F30C5}"/>
              </a:ext>
            </a:extLst>
          </p:cNvPr>
          <p:cNvSpPr txBox="1"/>
          <p:nvPr/>
        </p:nvSpPr>
        <p:spPr>
          <a:xfrm>
            <a:off x="7511144" y="3337267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 variation due to genomic repair?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C6D683-549D-0410-F85C-04D35CE06B47}"/>
              </a:ext>
            </a:extLst>
          </p:cNvPr>
          <p:cNvGrpSpPr/>
          <p:nvPr/>
        </p:nvGrpSpPr>
        <p:grpSpPr>
          <a:xfrm>
            <a:off x="497537" y="703558"/>
            <a:ext cx="11525952" cy="3040891"/>
            <a:chOff x="497537" y="703558"/>
            <a:chExt cx="11525952" cy="30408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498B67-ACB0-FBA5-6BD3-D77F83CFD69C}"/>
                </a:ext>
              </a:extLst>
            </p:cNvPr>
            <p:cNvGrpSpPr/>
            <p:nvPr/>
          </p:nvGrpSpPr>
          <p:grpSpPr>
            <a:xfrm>
              <a:off x="522514" y="2029875"/>
              <a:ext cx="11500975" cy="1714574"/>
              <a:chOff x="433873" y="658893"/>
              <a:chExt cx="11500975" cy="17145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F8ECD9F-DBAD-E4D9-3D61-B1146A57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873" y="658893"/>
                <a:ext cx="11500975" cy="1265407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F51D55F-1E0C-4C93-477C-D6BBA0997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7029" y="1642188"/>
                <a:ext cx="478971" cy="373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821288-A3A5-83F3-1B37-4C28096D04D3}"/>
                  </a:ext>
                </a:extLst>
              </p:cNvPr>
              <p:cNvSpPr txBox="1"/>
              <p:nvPr/>
            </p:nvSpPr>
            <p:spPr>
              <a:xfrm>
                <a:off x="5856514" y="2004135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12.9</a:t>
                </a:r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E61781-B62D-0587-FC6F-010C4153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37" y="703558"/>
              <a:ext cx="11467424" cy="1326317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F80AA-8D80-97EB-4FC2-5A256E9B8DED}"/>
              </a:ext>
            </a:extLst>
          </p:cNvPr>
          <p:cNvSpPr txBox="1"/>
          <p:nvPr/>
        </p:nvSpPr>
        <p:spPr>
          <a:xfrm>
            <a:off x="10254343" y="932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20343E-20E4-AF8E-438A-FEE93A23A933}"/>
              </a:ext>
            </a:extLst>
          </p:cNvPr>
          <p:cNvSpPr txBox="1"/>
          <p:nvPr/>
        </p:nvSpPr>
        <p:spPr>
          <a:xfrm>
            <a:off x="10341429" y="220928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1A1769-8473-4053-99C9-AEA035DD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28" y="3919472"/>
            <a:ext cx="11411339" cy="1294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5FBFDF-AE29-4B11-B7F3-EEEA423B2FBC}"/>
              </a:ext>
            </a:extLst>
          </p:cNvPr>
          <p:cNvSpPr txBox="1"/>
          <p:nvPr/>
        </p:nvSpPr>
        <p:spPr>
          <a:xfrm>
            <a:off x="631642" y="355014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|Dumpy std – tbb-4 std|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E2846-65D8-48F3-B3A8-804A0530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8" y="5196912"/>
            <a:ext cx="11338250" cy="13239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37725D-B5F2-40F3-BAAA-9C952BC0D364}"/>
              </a:ext>
            </a:extLst>
          </p:cNvPr>
          <p:cNvSpPr txBox="1"/>
          <p:nvPr/>
        </p:nvSpPr>
        <p:spPr>
          <a:xfrm>
            <a:off x="1079511" y="50122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G/C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94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AF4C3E-8562-462D-B8B0-00C6BC1CB9A3}"/>
              </a:ext>
            </a:extLst>
          </p:cNvPr>
          <p:cNvSpPr txBox="1"/>
          <p:nvPr/>
        </p:nvSpPr>
        <p:spPr>
          <a:xfrm>
            <a:off x="-3441815" y="188260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many base should I use to evaluate the mutation frequency of the central base?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2F821-7327-4CC2-B618-469FA0B18371}"/>
              </a:ext>
            </a:extLst>
          </p:cNvPr>
          <p:cNvGrpSpPr/>
          <p:nvPr/>
        </p:nvGrpSpPr>
        <p:grpSpPr>
          <a:xfrm>
            <a:off x="-76200" y="302997"/>
            <a:ext cx="9091351" cy="6646443"/>
            <a:chOff x="1759595" y="301205"/>
            <a:chExt cx="9091351" cy="6646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640F38-603C-4BF0-90BA-C972980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9595" y="3390900"/>
              <a:ext cx="4742331" cy="35567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816CE3-3E2C-444E-B9C4-3D5C5BFD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390900"/>
              <a:ext cx="4742331" cy="355674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E007DB-DE44-4B71-AFA6-D56C290F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615" y="301205"/>
              <a:ext cx="4742331" cy="355674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5E9F26-E582-434C-BAD1-495AF112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464" y="301205"/>
              <a:ext cx="4742331" cy="355674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E52E8D8-DAE4-41ED-9FF3-C955937AF043}"/>
              </a:ext>
            </a:extLst>
          </p:cNvPr>
          <p:cNvSpPr txBox="1"/>
          <p:nvPr/>
        </p:nvSpPr>
        <p:spPr>
          <a:xfrm>
            <a:off x="9027766" y="1037249"/>
            <a:ext cx="23358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 chain:	       exp:</a:t>
            </a:r>
          </a:p>
          <a:p>
            <a:r>
              <a:rPr lang="en-US" altLang="zh-CN" dirty="0"/>
              <a:t>A:32371810   0.32279</a:t>
            </a:r>
          </a:p>
          <a:p>
            <a:r>
              <a:rPr lang="en-US" altLang="zh-CN" dirty="0"/>
              <a:t>T:32373344   0.32280</a:t>
            </a:r>
          </a:p>
          <a:p>
            <a:r>
              <a:rPr lang="en-US" altLang="zh-CN" dirty="0"/>
              <a:t>C:17782105   0.17731</a:t>
            </a:r>
          </a:p>
          <a:p>
            <a:r>
              <a:rPr lang="en-US" altLang="zh-CN" dirty="0"/>
              <a:t>G:17759142   0.17708</a:t>
            </a:r>
          </a:p>
          <a:p>
            <a:endParaRPr lang="en-US" altLang="zh-CN" dirty="0"/>
          </a:p>
          <a:p>
            <a:r>
              <a:rPr lang="en-US" altLang="zh-CN" dirty="0"/>
              <a:t>Chi-square test for </a:t>
            </a:r>
          </a:p>
          <a:p>
            <a:r>
              <a:rPr lang="en-US" altLang="zh-CN" dirty="0"/>
              <a:t>each position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98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2E1DE-8142-4261-9F13-9F58A9654E96}"/>
              </a:ext>
            </a:extLst>
          </p:cNvPr>
          <p:cNvGrpSpPr/>
          <p:nvPr/>
        </p:nvGrpSpPr>
        <p:grpSpPr>
          <a:xfrm>
            <a:off x="2900082" y="237848"/>
            <a:ext cx="7490013" cy="6382306"/>
            <a:chOff x="2882152" y="137833"/>
            <a:chExt cx="7490013" cy="63823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E06D42-2968-4F3B-B987-0906BC343F71}"/>
                </a:ext>
              </a:extLst>
            </p:cNvPr>
            <p:cNvGrpSpPr/>
            <p:nvPr/>
          </p:nvGrpSpPr>
          <p:grpSpPr>
            <a:xfrm>
              <a:off x="2882152" y="137833"/>
              <a:ext cx="7490013" cy="6382306"/>
              <a:chOff x="2882152" y="137833"/>
              <a:chExt cx="7490013" cy="638230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052C923-4AD3-490D-987B-C9BD34D7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2152" y="137833"/>
                <a:ext cx="7490013" cy="5617509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323524-8BEF-4C75-9AAE-E43C0E347856}"/>
                  </a:ext>
                </a:extLst>
              </p:cNvPr>
              <p:cNvSpPr txBox="1"/>
              <p:nvPr/>
            </p:nvSpPr>
            <p:spPr>
              <a:xfrm>
                <a:off x="3975447" y="5477220"/>
                <a:ext cx="54261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0.1769  7.7156  22.8757  28.4276         58.2035  16.9557 5.8219 2.6879</a:t>
                </a:r>
                <a:endParaRPr lang="zh-CN" altLang="en-US" sz="28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493B2D-4345-4085-ACE4-7F24B3AD4020}"/>
                  </a:ext>
                </a:extLst>
              </p:cNvPr>
              <p:cNvSpPr txBox="1"/>
              <p:nvPr/>
            </p:nvSpPr>
            <p:spPr>
              <a:xfrm>
                <a:off x="3969045" y="5782597"/>
                <a:ext cx="5445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dirty="0"/>
                  <a:t>0.9812  0.0522  4.28e-5  2.95e-6         1.42e-12 7.21e-5 0.1206 0.4422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42DB8ED-037C-4306-9D9D-DA205B10A134}"/>
                  </a:ext>
                </a:extLst>
              </p:cNvPr>
              <p:cNvSpPr txBox="1"/>
              <p:nvPr/>
            </p:nvSpPr>
            <p:spPr>
              <a:xfrm>
                <a:off x="4919799" y="6150807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-2/-1/0/1/2 is the best pattern</a:t>
                </a:r>
                <a:endParaRPr lang="zh-CN" altLang="en-US" b="1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227C82-5924-4B57-A34B-F9F1C2A2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6265" y="5368259"/>
              <a:ext cx="7048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60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82528C9-1253-46B6-92D3-96175E8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5"/>
            <a:ext cx="12192000" cy="6458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2FF9C9-C2E3-4B60-B072-D6CA53D428D7}"/>
              </a:ext>
            </a:extLst>
          </p:cNvPr>
          <p:cNvSpPr txBox="1"/>
          <p:nvPr/>
        </p:nvSpPr>
        <p:spPr>
          <a:xfrm>
            <a:off x="385483" y="1772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Why triple codon?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2F6C7-7589-A529-AD73-22F3EA365B3A}"/>
              </a:ext>
            </a:extLst>
          </p:cNvPr>
          <p:cNvSpPr txBox="1"/>
          <p:nvPr/>
        </p:nvSpPr>
        <p:spPr>
          <a:xfrm>
            <a:off x="6259377" y="17728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 –base combination also in a symmetric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07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2F967C-84AB-43A7-947C-7E494DA318A9}"/>
              </a:ext>
            </a:extLst>
          </p:cNvPr>
          <p:cNvGrpSpPr/>
          <p:nvPr/>
        </p:nvGrpSpPr>
        <p:grpSpPr>
          <a:xfrm>
            <a:off x="389851" y="260058"/>
            <a:ext cx="11215816" cy="6216848"/>
            <a:chOff x="448573" y="150896"/>
            <a:chExt cx="11215816" cy="62168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E3B3C8-5DCE-4E68-A807-E419CD159A36}"/>
                </a:ext>
              </a:extLst>
            </p:cNvPr>
            <p:cNvGrpSpPr/>
            <p:nvPr/>
          </p:nvGrpSpPr>
          <p:grpSpPr>
            <a:xfrm>
              <a:off x="527611" y="150896"/>
              <a:ext cx="11136778" cy="3078866"/>
              <a:chOff x="527611" y="721347"/>
              <a:chExt cx="11136778" cy="30788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3F3E486-4055-4B58-9950-72EDCE21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11" y="721347"/>
                <a:ext cx="11136778" cy="307886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59AC43-88BA-4BF6-9131-97508E594AE6}"/>
                  </a:ext>
                </a:extLst>
              </p:cNvPr>
              <p:cNvSpPr txBox="1"/>
              <p:nvPr/>
            </p:nvSpPr>
            <p:spPr>
              <a:xfrm>
                <a:off x="10368793" y="1082180"/>
                <a:ext cx="920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178B5"/>
                    </a:solidFill>
                  </a:rPr>
                  <a:t>tbb-4</a:t>
                </a:r>
              </a:p>
              <a:p>
                <a:r>
                  <a:rPr lang="en-US" altLang="zh-CN" b="1" dirty="0">
                    <a:solidFill>
                      <a:srgbClr val="FF7F0E"/>
                    </a:solidFill>
                  </a:rPr>
                  <a:t>dumpy</a:t>
                </a:r>
                <a:endParaRPr lang="zh-CN" altLang="en-US" b="1" dirty="0">
                  <a:solidFill>
                    <a:srgbClr val="FF7F0E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F06D1-143A-4DD9-B77F-9085EE255086}"/>
                  </a:ext>
                </a:extLst>
              </p:cNvPr>
              <p:cNvSpPr txBox="1"/>
              <p:nvPr/>
            </p:nvSpPr>
            <p:spPr>
              <a:xfrm>
                <a:off x="902762" y="960406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OSM-3</a:t>
                </a:r>
                <a:endParaRPr lang="zh-CN" altLang="en-US" b="1" dirty="0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A4AD520-6F43-46A3-83AC-698DF170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3" y="3320590"/>
              <a:ext cx="11215816" cy="30471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14D6F5-2B45-4198-B222-306E707E137F}"/>
                </a:ext>
              </a:extLst>
            </p:cNvPr>
            <p:cNvSpPr txBox="1"/>
            <p:nvPr/>
          </p:nvSpPr>
          <p:spPr>
            <a:xfrm>
              <a:off x="902762" y="346882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TTN-1</a:t>
              </a:r>
              <a:endParaRPr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2EB5417-D1AD-4F00-B95A-F753338EB517}"/>
              </a:ext>
            </a:extLst>
          </p:cNvPr>
          <p:cNvSpPr txBox="1"/>
          <p:nvPr/>
        </p:nvSpPr>
        <p:spPr>
          <a:xfrm>
            <a:off x="-3557787" y="43396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Remaining the same in different screening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84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D12A5-34F2-4188-9EA3-3E529A06940E}"/>
              </a:ext>
            </a:extLst>
          </p:cNvPr>
          <p:cNvGrpSpPr/>
          <p:nvPr/>
        </p:nvGrpSpPr>
        <p:grpSpPr>
          <a:xfrm>
            <a:off x="259976" y="475407"/>
            <a:ext cx="11415554" cy="6077793"/>
            <a:chOff x="134471" y="134748"/>
            <a:chExt cx="11738283" cy="64340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13BFF-FB3C-4C3C-830A-7238816B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53" y="134748"/>
              <a:ext cx="11465101" cy="2288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89FD550-F480-495C-A8A7-6E725EE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46" y="2423381"/>
              <a:ext cx="11325907" cy="192076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557134A-0615-4316-95DA-B1BBAC4A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71" y="4361824"/>
              <a:ext cx="11738282" cy="220694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669AD-D566-410A-9310-ACB13E2DE2E4}"/>
              </a:ext>
            </a:extLst>
          </p:cNvPr>
          <p:cNvSpPr txBox="1"/>
          <p:nvPr/>
        </p:nvSpPr>
        <p:spPr>
          <a:xfrm>
            <a:off x="358588" y="7396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ttn-1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95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651886-633A-4B28-80A3-71419305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5" y="53624"/>
            <a:ext cx="8448730" cy="6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8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C6849-8788-416D-9162-17744463BE30}"/>
              </a:ext>
            </a:extLst>
          </p:cNvPr>
          <p:cNvGrpSpPr/>
          <p:nvPr/>
        </p:nvGrpSpPr>
        <p:grpSpPr>
          <a:xfrm>
            <a:off x="475130" y="563660"/>
            <a:ext cx="11439481" cy="6294341"/>
            <a:chOff x="137903" y="111744"/>
            <a:chExt cx="12260802" cy="6746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A5B5C-E0FC-4D61-98F6-D19CCBC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7903" y="4427009"/>
              <a:ext cx="12116850" cy="24309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5E5CB-3249-4417-AE74-08C1DA8D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271" y="111744"/>
              <a:ext cx="11687718" cy="20719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19880B-E6D9-4ABE-BFB9-D5A44950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855" y="2252190"/>
              <a:ext cx="12116850" cy="217481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D50E6-9B58-4E20-81E2-97A0CE2EE0DF}"/>
              </a:ext>
            </a:extLst>
          </p:cNvPr>
          <p:cNvSpPr txBox="1"/>
          <p:nvPr/>
        </p:nvSpPr>
        <p:spPr>
          <a:xfrm>
            <a:off x="905435" y="13038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tbb-4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594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20E16CD-2E08-46C7-9A82-48B344E3BB2C}"/>
              </a:ext>
            </a:extLst>
          </p:cNvPr>
          <p:cNvGrpSpPr/>
          <p:nvPr/>
        </p:nvGrpSpPr>
        <p:grpSpPr>
          <a:xfrm>
            <a:off x="182724" y="681317"/>
            <a:ext cx="11826552" cy="5731736"/>
            <a:chOff x="-89649" y="112772"/>
            <a:chExt cx="12301683" cy="63540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31C37-9CEA-4FDC-9BA6-997E25F5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0" y="2678603"/>
              <a:ext cx="12192000" cy="150079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9B4FE5-0606-4DF4-97CA-4E40081B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2772"/>
              <a:ext cx="12120282" cy="25658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9D0ADE-534B-4EC0-A682-011C2065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89649" y="4249271"/>
              <a:ext cx="12301683" cy="221757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1E031B8-AAD4-43CB-AEA2-8A3574149BEE}"/>
              </a:ext>
            </a:extLst>
          </p:cNvPr>
          <p:cNvSpPr txBox="1"/>
          <p:nvPr/>
        </p:nvSpPr>
        <p:spPr>
          <a:xfrm>
            <a:off x="537882" y="15662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dig-1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317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2A19A2-F203-485B-80FB-6847485D7639}"/>
              </a:ext>
            </a:extLst>
          </p:cNvPr>
          <p:cNvGrpSpPr/>
          <p:nvPr/>
        </p:nvGrpSpPr>
        <p:grpSpPr>
          <a:xfrm>
            <a:off x="0" y="520729"/>
            <a:ext cx="12030635" cy="6161824"/>
            <a:chOff x="-179468" y="132236"/>
            <a:chExt cx="12371468" cy="66033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281CD9-415D-4FA6-97D3-17F47FB6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236"/>
              <a:ext cx="12192000" cy="23980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A6F526-2500-462B-B09F-8CCD8BB7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755" y="2530281"/>
              <a:ext cx="12245790" cy="21797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BC3981-3CA9-4C36-9F69-745C3292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9468" y="4727244"/>
              <a:ext cx="12362503" cy="200832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4B184-D1B9-4AD2-978A-600CC75122B3}"/>
              </a:ext>
            </a:extLst>
          </p:cNvPr>
          <p:cNvSpPr txBox="1"/>
          <p:nvPr/>
        </p:nvSpPr>
        <p:spPr>
          <a:xfrm>
            <a:off x="286871" y="1513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Cla-1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567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BAE7B54-A8AC-4CB0-91B3-16A2584BDC10}"/>
              </a:ext>
            </a:extLst>
          </p:cNvPr>
          <p:cNvGrpSpPr/>
          <p:nvPr/>
        </p:nvGrpSpPr>
        <p:grpSpPr>
          <a:xfrm>
            <a:off x="406942" y="525887"/>
            <a:ext cx="11443312" cy="6175099"/>
            <a:chOff x="-213402" y="163734"/>
            <a:chExt cx="12405402" cy="66942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17D802-C4C5-4635-A408-F75FD3E4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63734"/>
              <a:ext cx="12192000" cy="25219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EFD2F-BC20-463C-8EE0-ADDE8710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55" y="2630267"/>
              <a:ext cx="12034981" cy="208327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9DAFA4-2D4A-48A8-A771-BA9B5A3D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213402" y="4699465"/>
              <a:ext cx="12293599" cy="215853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3166D35-24C2-4617-9D37-E5D47E945ED5}"/>
              </a:ext>
            </a:extLst>
          </p:cNvPr>
          <p:cNvSpPr txBox="1"/>
          <p:nvPr/>
        </p:nvSpPr>
        <p:spPr>
          <a:xfrm>
            <a:off x="424872" y="15701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tba-5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434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D6D5DC-9D1B-420C-8171-F1591E782805}"/>
              </a:ext>
            </a:extLst>
          </p:cNvPr>
          <p:cNvSpPr txBox="1"/>
          <p:nvPr/>
        </p:nvSpPr>
        <p:spPr>
          <a:xfrm>
            <a:off x="-3352168" y="322730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accurate can this model predict EMS mutagenesis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E071C0-5C60-4C4E-9214-A92525CCBE1E}"/>
              </a:ext>
            </a:extLst>
          </p:cNvPr>
          <p:cNvGrpSpPr/>
          <p:nvPr/>
        </p:nvGrpSpPr>
        <p:grpSpPr>
          <a:xfrm>
            <a:off x="121186" y="1213790"/>
            <a:ext cx="6563796" cy="4733488"/>
            <a:chOff x="-107577" y="246530"/>
            <a:chExt cx="5683625" cy="465965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29E4D-835C-44BC-81C5-281EB3DB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07577" y="246530"/>
              <a:ext cx="5683625" cy="426271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B611B-0129-4908-B8B6-B61D8F742292}"/>
                </a:ext>
              </a:extLst>
            </p:cNvPr>
            <p:cNvSpPr txBox="1"/>
            <p:nvPr/>
          </p:nvSpPr>
          <p:spPr>
            <a:xfrm>
              <a:off x="439272" y="4324583"/>
              <a:ext cx="2098204" cy="320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3173/4464 = 71.08%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099EB6-3309-4B93-B609-2406A4724212}"/>
                </a:ext>
              </a:extLst>
            </p:cNvPr>
            <p:cNvSpPr txBox="1"/>
            <p:nvPr/>
          </p:nvSpPr>
          <p:spPr>
            <a:xfrm>
              <a:off x="439271" y="4585448"/>
              <a:ext cx="2098204" cy="320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1943/4464 = 43.53%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D72C-60B4-40CE-B824-E7E015ABB3C5}"/>
              </a:ext>
            </a:extLst>
          </p:cNvPr>
          <p:cNvSpPr txBox="1"/>
          <p:nvPr/>
        </p:nvSpPr>
        <p:spPr>
          <a:xfrm>
            <a:off x="8256494" y="517530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864D6-F944-4DBD-A709-E2B352650A7E}"/>
              </a:ext>
            </a:extLst>
          </p:cNvPr>
          <p:cNvSpPr txBox="1"/>
          <p:nvPr/>
        </p:nvSpPr>
        <p:spPr>
          <a:xfrm rot="16200000">
            <a:off x="5713728" y="319324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3687F4-BFFE-45A3-8086-561213DD523C}"/>
              </a:ext>
            </a:extLst>
          </p:cNvPr>
          <p:cNvSpPr txBox="1"/>
          <p:nvPr/>
        </p:nvSpPr>
        <p:spPr>
          <a:xfrm>
            <a:off x="1560103" y="112236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(Count-predicted)/predicted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13A244-404D-4BF1-BC75-F365ACD7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1" y="1411297"/>
            <a:ext cx="4986517" cy="394577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D81203-6DAF-43CB-8465-0AC80C18428A}"/>
              </a:ext>
            </a:extLst>
          </p:cNvPr>
          <p:cNvCxnSpPr>
            <a:cxnSpLocks/>
          </p:cNvCxnSpPr>
          <p:nvPr/>
        </p:nvCxnSpPr>
        <p:spPr>
          <a:xfrm>
            <a:off x="6684982" y="4741255"/>
            <a:ext cx="463475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43E945C-7DC7-4B4E-A555-1D5C6252E5C2}"/>
              </a:ext>
            </a:extLst>
          </p:cNvPr>
          <p:cNvSpPr txBox="1"/>
          <p:nvPr/>
        </p:nvSpPr>
        <p:spPr>
          <a:xfrm>
            <a:off x="564776" y="76826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TBB-4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83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ADCB17F-A046-42AD-AA49-DFC347D75A4D}"/>
              </a:ext>
            </a:extLst>
          </p:cNvPr>
          <p:cNvGrpSpPr/>
          <p:nvPr/>
        </p:nvGrpSpPr>
        <p:grpSpPr>
          <a:xfrm>
            <a:off x="0" y="1008529"/>
            <a:ext cx="7630239" cy="5676333"/>
            <a:chOff x="89648" y="300317"/>
            <a:chExt cx="6096000" cy="49716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2E6602-27D0-4A50-89EC-C26238CB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8" y="300317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0B8BB6-FBB1-49E4-B937-19A7DEBB45C5}"/>
                </a:ext>
              </a:extLst>
            </p:cNvPr>
            <p:cNvSpPr txBox="1"/>
            <p:nvPr/>
          </p:nvSpPr>
          <p:spPr>
            <a:xfrm>
              <a:off x="842683" y="4687651"/>
              <a:ext cx="2186380" cy="32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±0.5</a:t>
              </a:r>
              <a:r>
                <a:rPr lang="zh-CN" altLang="en-US" dirty="0"/>
                <a:t>：</a:t>
              </a:r>
              <a:r>
                <a:rPr lang="en-US" altLang="zh-CN" dirty="0"/>
                <a:t>726/1147 = 63.30%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883D3B-B30F-44A3-BB5A-33D648FBB25A}"/>
                </a:ext>
              </a:extLst>
            </p:cNvPr>
            <p:cNvSpPr txBox="1"/>
            <p:nvPr/>
          </p:nvSpPr>
          <p:spPr>
            <a:xfrm>
              <a:off x="842682" y="4948516"/>
              <a:ext cx="2089047" cy="32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±0.3</a:t>
              </a:r>
              <a:r>
                <a:rPr lang="zh-CN" altLang="en-US" dirty="0"/>
                <a:t>：</a:t>
              </a:r>
              <a:r>
                <a:rPr lang="en-US" altLang="zh-CN" dirty="0"/>
                <a:t>473/1147 = 41.2%</a:t>
              </a: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1353DF-25FF-4757-BDC9-4AC80F52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728" y="1008529"/>
            <a:ext cx="6096000" cy="4572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EFFA6B-F875-405A-B5DE-E8503EA8E9A2}"/>
              </a:ext>
            </a:extLst>
          </p:cNvPr>
          <p:cNvCxnSpPr>
            <a:cxnSpLocks/>
          </p:cNvCxnSpPr>
          <p:nvPr/>
        </p:nvCxnSpPr>
        <p:spPr>
          <a:xfrm>
            <a:off x="6416040" y="4768148"/>
            <a:ext cx="474501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4C599B9-FFB5-422E-BF6C-B7DAFC488C9D}"/>
              </a:ext>
            </a:extLst>
          </p:cNvPr>
          <p:cNvSpPr txBox="1"/>
          <p:nvPr/>
        </p:nvSpPr>
        <p:spPr>
          <a:xfrm>
            <a:off x="564776" y="76826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40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42BAE4-ACCC-4769-8C9D-130B6189CD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63" y="327524"/>
            <a:ext cx="5591604" cy="4193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4DE48-2946-4BD2-91BD-EF96EEA0C5EE}"/>
              </a:ext>
            </a:extLst>
          </p:cNvPr>
          <p:cNvSpPr txBox="1"/>
          <p:nvPr/>
        </p:nvSpPr>
        <p:spPr>
          <a:xfrm>
            <a:off x="-3235629" y="34962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P-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binorminal</a:t>
            </a:r>
            <a:r>
              <a:rPr lang="en-US" altLang="zh-CN" dirty="0"/>
              <a:t> distribution   </a:t>
            </a:r>
            <a:r>
              <a:rPr lang="en-US" altLang="zh-CN" dirty="0" err="1"/>
              <a:t>padj:BH</a:t>
            </a:r>
            <a:r>
              <a:rPr lang="en-US" altLang="zh-CN" dirty="0"/>
              <a:t>     tbb-4 data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7F5E28-A1FF-4C55-9BA6-32AC46215CA0}"/>
              </a:ext>
            </a:extLst>
          </p:cNvPr>
          <p:cNvSpPr txBox="1"/>
          <p:nvPr/>
        </p:nvSpPr>
        <p:spPr>
          <a:xfrm>
            <a:off x="537881" y="437566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&lt;0.05</a:t>
            </a:r>
            <a:r>
              <a:rPr lang="zh-CN" altLang="en-US" dirty="0"/>
              <a:t>：</a:t>
            </a:r>
            <a:r>
              <a:rPr lang="en-US" altLang="zh-CN" dirty="0"/>
              <a:t>1183/26239 = 4.51%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50107F-E504-4C72-8031-47097108693A}"/>
              </a:ext>
            </a:extLst>
          </p:cNvPr>
          <p:cNvSpPr txBox="1"/>
          <p:nvPr/>
        </p:nvSpPr>
        <p:spPr>
          <a:xfrm>
            <a:off x="537880" y="46454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&lt;0.01</a:t>
            </a:r>
            <a:r>
              <a:rPr lang="zh-CN" altLang="en-US" dirty="0"/>
              <a:t>：</a:t>
            </a:r>
            <a:r>
              <a:rPr lang="en-US" altLang="zh-CN" dirty="0"/>
              <a:t>559/26239 = 2.13%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29043-6429-4458-8E1E-55BE7005A198}"/>
              </a:ext>
            </a:extLst>
          </p:cNvPr>
          <p:cNvSpPr txBox="1"/>
          <p:nvPr/>
        </p:nvSpPr>
        <p:spPr>
          <a:xfrm>
            <a:off x="519949" y="48850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&lt;0.001</a:t>
            </a:r>
            <a:r>
              <a:rPr lang="zh-CN" altLang="en-US" dirty="0"/>
              <a:t>：</a:t>
            </a:r>
            <a:r>
              <a:rPr lang="en-US" altLang="zh-CN" dirty="0"/>
              <a:t>271/26239 = 1.03%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795B5B-C7B5-40C7-A107-73A8FDEFC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2564" y="349623"/>
            <a:ext cx="5591604" cy="4193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C56EB9-7396-4CBA-8283-45A4A5743251}"/>
              </a:ext>
            </a:extLst>
          </p:cNvPr>
          <p:cNvSpPr txBox="1"/>
          <p:nvPr/>
        </p:nvSpPr>
        <p:spPr>
          <a:xfrm>
            <a:off x="8159661" y="421163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DEB6B-965B-456E-8767-6532DA81F16A}"/>
              </a:ext>
            </a:extLst>
          </p:cNvPr>
          <p:cNvSpPr txBox="1"/>
          <p:nvPr/>
        </p:nvSpPr>
        <p:spPr>
          <a:xfrm rot="16200000">
            <a:off x="5828493" y="222957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013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B1A567A-F4F5-4818-9BBA-637F398FE37B}"/>
              </a:ext>
            </a:extLst>
          </p:cNvPr>
          <p:cNvGrpSpPr/>
          <p:nvPr/>
        </p:nvGrpSpPr>
        <p:grpSpPr>
          <a:xfrm>
            <a:off x="0" y="573740"/>
            <a:ext cx="6096000" cy="4780859"/>
            <a:chOff x="0" y="573740"/>
            <a:chExt cx="6096000" cy="47808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CADCC-927F-41D8-B110-BCAACEBF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614082"/>
              <a:ext cx="6096000" cy="457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3A1834-03B3-43B4-9E40-0D89F9603AA7}"/>
                </a:ext>
              </a:extLst>
            </p:cNvPr>
            <p:cNvSpPr txBox="1"/>
            <p:nvPr/>
          </p:nvSpPr>
          <p:spPr>
            <a:xfrm>
              <a:off x="528916" y="498526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&lt;0.05</a:t>
              </a:r>
              <a:r>
                <a:rPr lang="zh-CN" altLang="en-US" dirty="0"/>
                <a:t>：</a:t>
              </a:r>
              <a:r>
                <a:rPr lang="en-US" altLang="zh-CN" dirty="0"/>
                <a:t>113/20160 = 0.5%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755406-E547-4BF9-8422-C0A124CC00E8}"/>
                </a:ext>
              </a:extLst>
            </p:cNvPr>
            <p:cNvSpPr txBox="1"/>
            <p:nvPr/>
          </p:nvSpPr>
          <p:spPr>
            <a:xfrm>
              <a:off x="537881" y="573740"/>
              <a:ext cx="541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P-</a:t>
              </a:r>
              <a:r>
                <a:rPr lang="en-US" altLang="zh-CN" dirty="0" err="1"/>
                <a:t>val</a:t>
              </a:r>
              <a:r>
                <a:rPr lang="en-US" altLang="zh-CN" dirty="0"/>
                <a:t> </a:t>
              </a:r>
              <a:r>
                <a:rPr lang="en-US" altLang="zh-CN" dirty="0" err="1"/>
                <a:t>binorminal</a:t>
              </a:r>
              <a:r>
                <a:rPr lang="en-US" altLang="zh-CN" dirty="0"/>
                <a:t> distribution   </a:t>
              </a:r>
              <a:r>
                <a:rPr lang="en-US" altLang="zh-CN" dirty="0" err="1"/>
                <a:t>padj:BH</a:t>
              </a:r>
              <a:r>
                <a:rPr lang="en-US" altLang="zh-CN" dirty="0"/>
                <a:t>    dumpy data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AE1C015-935A-4D19-A377-43B31993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39" y="614082"/>
            <a:ext cx="6096000" cy="457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0725-8CEC-4137-95CA-7DBA79F43CE6}"/>
              </a:ext>
            </a:extLst>
          </p:cNvPr>
          <p:cNvSpPr txBox="1"/>
          <p:nvPr/>
        </p:nvSpPr>
        <p:spPr>
          <a:xfrm>
            <a:off x="8345918" y="481675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 length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8EFC-0A32-4E92-A04B-ED58357826E9}"/>
              </a:ext>
            </a:extLst>
          </p:cNvPr>
          <p:cNvSpPr txBox="1"/>
          <p:nvPr/>
        </p:nvSpPr>
        <p:spPr>
          <a:xfrm rot="16200000">
            <a:off x="5754367" y="28750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padj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31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4AA070-1E12-4087-9C9C-20B0A98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6" y="946805"/>
            <a:ext cx="5400675" cy="418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DC409-3DB0-4EC4-BC28-5F0DEA19CA9D}"/>
              </a:ext>
            </a:extLst>
          </p:cNvPr>
          <p:cNvSpPr txBox="1"/>
          <p:nvPr/>
        </p:nvSpPr>
        <p:spPr>
          <a:xfrm>
            <a:off x="2970409" y="494361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C7D5F-F243-4490-89E9-43C6F06E5360}"/>
              </a:ext>
            </a:extLst>
          </p:cNvPr>
          <p:cNvSpPr txBox="1"/>
          <p:nvPr/>
        </p:nvSpPr>
        <p:spPr>
          <a:xfrm rot="16200000">
            <a:off x="18610" y="292655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probability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31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44ADDE-5C1B-42D6-B70A-93AEE6CBD533}"/>
              </a:ext>
            </a:extLst>
          </p:cNvPr>
          <p:cNvSpPr txBox="1"/>
          <p:nvPr/>
        </p:nvSpPr>
        <p:spPr>
          <a:xfrm>
            <a:off x="206188" y="2868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Silent region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2D97F-3B99-4AD5-97C6-50DF3B23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203"/>
            <a:ext cx="12192000" cy="2354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E89608-EBE2-4DCC-9C8D-CE7102960A25}"/>
              </a:ext>
            </a:extLst>
          </p:cNvPr>
          <p:cNvSpPr txBox="1"/>
          <p:nvPr/>
        </p:nvSpPr>
        <p:spPr>
          <a:xfrm>
            <a:off x="11354911" y="294042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X10^6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3AD61-8F01-4E87-8519-2318F60E7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1"/>
          <a:stretch/>
        </p:blipFill>
        <p:spPr>
          <a:xfrm>
            <a:off x="206188" y="3125089"/>
            <a:ext cx="6850286" cy="3548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9765B9-9E5D-4D0E-8069-AAFD888184FE}"/>
              </a:ext>
            </a:extLst>
          </p:cNvPr>
          <p:cNvSpPr txBox="1"/>
          <p:nvPr/>
        </p:nvSpPr>
        <p:spPr>
          <a:xfrm>
            <a:off x="7969624" y="3944472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Consist with the TF binding activity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14A7D5-EBCF-4788-9007-9866E318D29F}"/>
              </a:ext>
            </a:extLst>
          </p:cNvPr>
          <p:cNvSpPr txBox="1"/>
          <p:nvPr/>
        </p:nvSpPr>
        <p:spPr>
          <a:xfrm>
            <a:off x="520376" y="569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Chrom</a:t>
            </a:r>
            <a:r>
              <a:rPr lang="en-US" altLang="zh-CN" b="1" dirty="0"/>
              <a:t> V: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0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FA6C8C-00A8-4CEE-9A30-AA8E7790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32" y="66676"/>
            <a:ext cx="8997937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BC61C-C472-41DF-A458-F2AB6C6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6" y="1"/>
            <a:ext cx="6096000" cy="2657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B65A10-AC49-43B0-BA2C-66908BB2A4DF}"/>
              </a:ext>
            </a:extLst>
          </p:cNvPr>
          <p:cNvSpPr txBox="1"/>
          <p:nvPr/>
        </p:nvSpPr>
        <p:spPr>
          <a:xfrm>
            <a:off x="2024184" y="14268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Chrom:X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2C9D23-47EB-4196-98DE-9FDCFCDA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0" y="2421196"/>
            <a:ext cx="5553555" cy="42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37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682E32-E03D-440F-8DA8-65E4CA80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647"/>
            <a:ext cx="12192000" cy="1653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5D07B-0EA6-40C7-8894-3B9068894606}"/>
              </a:ext>
            </a:extLst>
          </p:cNvPr>
          <p:cNvSpPr txBox="1"/>
          <p:nvPr/>
        </p:nvSpPr>
        <p:spPr>
          <a:xfrm>
            <a:off x="8918891" y="434989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PolII</a:t>
            </a:r>
            <a:r>
              <a:rPr lang="en-US" altLang="zh-CN" dirty="0"/>
              <a:t> Early embryo stage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3F3FA-D661-4298-BF9A-8B8D0278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309792"/>
            <a:ext cx="12192000" cy="1764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7E284-6E83-4A9B-86A6-294AF88C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772" y="4114851"/>
            <a:ext cx="12815962" cy="18724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133C60-3E9A-4987-9B12-79A4B339C1B9}"/>
              </a:ext>
            </a:extLst>
          </p:cNvPr>
          <p:cNvSpPr txBox="1"/>
          <p:nvPr/>
        </p:nvSpPr>
        <p:spPr>
          <a:xfrm>
            <a:off x="9120869" y="175449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Lin-54 L3 stage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AA7B3-D572-4DAB-9ACE-55FA846B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780434"/>
            <a:ext cx="12191999" cy="17114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69BC16-12E8-46D9-A08F-B2C2DDF7821F}"/>
              </a:ext>
            </a:extLst>
          </p:cNvPr>
          <p:cNvSpPr txBox="1"/>
          <p:nvPr/>
        </p:nvSpPr>
        <p:spPr>
          <a:xfrm>
            <a:off x="9120870" y="305726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Lin-37 </a:t>
            </a:r>
            <a:r>
              <a:rPr lang="en-US" altLang="zh-CN" dirty="0" err="1"/>
              <a:t>LTemb</a:t>
            </a:r>
            <a:r>
              <a:rPr lang="en-US" altLang="zh-CN" dirty="0"/>
              <a:t> stage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6079F-C4F4-4EA9-B325-9526800DA676}"/>
              </a:ext>
            </a:extLst>
          </p:cNvPr>
          <p:cNvSpPr txBox="1"/>
          <p:nvPr/>
        </p:nvSpPr>
        <p:spPr>
          <a:xfrm>
            <a:off x="9286780" y="449186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Dumpy real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715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E7053-A702-4B24-8339-598826B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72" y="2330824"/>
            <a:ext cx="8060119" cy="4304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C1BCF9-2F96-41EA-ABD9-061D0723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4FB44E-9FF8-4210-8095-91C48622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2635116"/>
            <a:ext cx="9040091" cy="3534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6D71A-A34C-440F-9B3C-EA25580B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7" y="375500"/>
            <a:ext cx="11014516" cy="1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8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C1988F-0A63-4F2A-963F-0D55A726B088}"/>
              </a:ext>
            </a:extLst>
          </p:cNvPr>
          <p:cNvGrpSpPr/>
          <p:nvPr/>
        </p:nvGrpSpPr>
        <p:grpSpPr>
          <a:xfrm>
            <a:off x="-306626" y="553012"/>
            <a:ext cx="12711470" cy="5267050"/>
            <a:chOff x="-306626" y="553011"/>
            <a:chExt cx="12711470" cy="52670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77EBA6-B290-4CAE-9411-D6075EA3459C}"/>
                </a:ext>
              </a:extLst>
            </p:cNvPr>
            <p:cNvGrpSpPr/>
            <p:nvPr/>
          </p:nvGrpSpPr>
          <p:grpSpPr>
            <a:xfrm>
              <a:off x="-306626" y="646718"/>
              <a:ext cx="12711470" cy="5173343"/>
              <a:chOff x="-356790" y="201242"/>
              <a:chExt cx="12711470" cy="51733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A5D4C27-C747-428E-B2BD-3ED54D0E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874589"/>
                <a:ext cx="12354680" cy="18129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57C2B9-F216-4A20-B5B8-8C98150F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25046" y="3456133"/>
                <a:ext cx="12354680" cy="165562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125E4B-82A2-4555-9432-62E87086CF29}"/>
                  </a:ext>
                </a:extLst>
              </p:cNvPr>
              <p:cNvSpPr txBox="1"/>
              <p:nvPr/>
            </p:nvSpPr>
            <p:spPr>
              <a:xfrm>
                <a:off x="3056934" y="5005253"/>
                <a:ext cx="6853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a(experiment)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00FFFF"/>
                    </a:highlight>
                  </a:rPr>
                  <a:t>f(P[code])</a:t>
                </a:r>
                <a:r>
                  <a:rPr lang="en-US" altLang="zh-CN" dirty="0"/>
                  <a:t>*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f(</a:t>
                </a:r>
                <a:r>
                  <a:rPr lang="en-US" altLang="zh-CN" dirty="0" err="1">
                    <a:highlight>
                      <a:srgbClr val="C0C0C0"/>
                    </a:highlight>
                  </a:rPr>
                  <a:t>Chromasome</a:t>
                </a:r>
                <a:r>
                  <a:rPr lang="en-US" altLang="zh-CN" dirty="0">
                    <a:highlight>
                      <a:srgbClr val="C0C0C0"/>
                    </a:highlight>
                  </a:rPr>
                  <a:t> structure)</a:t>
                </a:r>
                <a:r>
                  <a:rPr lang="en-US" altLang="zh-CN" dirty="0"/>
                  <a:t>*something else?</a:t>
                </a:r>
                <a:endParaRPr lang="zh-CN" altLang="en-US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E734450-E107-49CA-80F5-35D598946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356790" y="201242"/>
                <a:ext cx="12711469" cy="1857169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F11BEA-4F23-4A5A-9943-0AB5F5ADB379}"/>
                  </a:ext>
                </a:extLst>
              </p:cNvPr>
              <p:cNvSpPr txBox="1"/>
              <p:nvPr/>
            </p:nvSpPr>
            <p:spPr>
              <a:xfrm>
                <a:off x="176390" y="3318214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Pol II binding activity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157D1-9BBB-4FF9-94AF-D51751CC85FD}"/>
                  </a:ext>
                </a:extLst>
              </p:cNvPr>
              <p:cNvSpPr txBox="1"/>
              <p:nvPr/>
            </p:nvSpPr>
            <p:spPr>
              <a:xfrm>
                <a:off x="207201" y="1689923"/>
                <a:ext cx="93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P[code]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ABB6E3-BF43-4200-841A-E449A1E54FA3}"/>
                </a:ext>
              </a:extLst>
            </p:cNvPr>
            <p:cNvSpPr txBox="1"/>
            <p:nvPr/>
          </p:nvSpPr>
          <p:spPr>
            <a:xfrm>
              <a:off x="277293" y="553011"/>
              <a:ext cx="193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Real data(dumpy)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696AA3-109E-494C-AB2C-14495EC7E47E}"/>
              </a:ext>
            </a:extLst>
          </p:cNvPr>
          <p:cNvSpPr txBox="1"/>
          <p:nvPr/>
        </p:nvSpPr>
        <p:spPr>
          <a:xfrm>
            <a:off x="448235" y="259977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Machine learning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AFCCA-A371-478D-91E2-5AC854931138}"/>
              </a:ext>
            </a:extLst>
          </p:cNvPr>
          <p:cNvSpPr txBox="1"/>
          <p:nvPr/>
        </p:nvSpPr>
        <p:spPr>
          <a:xfrm>
            <a:off x="3137648" y="1004048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1.Data collection and preprocess for small scale test: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563AF5-5346-49CC-BCDF-3EF073D9BBBB}"/>
              </a:ext>
            </a:extLst>
          </p:cNvPr>
          <p:cNvSpPr txBox="1"/>
          <p:nvPr/>
        </p:nvSpPr>
        <p:spPr>
          <a:xfrm>
            <a:off x="-3522498" y="1668905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1.How to define the question?  -- Smooth the mutation data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C6C7C6-E3A1-40B7-8898-048BD2B1BF79}"/>
              </a:ext>
            </a:extLst>
          </p:cNvPr>
          <p:cNvGrpSpPr/>
          <p:nvPr/>
        </p:nvGrpSpPr>
        <p:grpSpPr>
          <a:xfrm>
            <a:off x="0" y="2271666"/>
            <a:ext cx="11908419" cy="4586334"/>
            <a:chOff x="1569156" y="-1363083"/>
            <a:chExt cx="11908419" cy="4586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08DB4D-32C0-4A75-8B48-E5F7D186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56" y="1189196"/>
              <a:ext cx="11908419" cy="203405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090933E-8661-4769-BF0B-35B4D5B3C86E}"/>
                </a:ext>
              </a:extLst>
            </p:cNvPr>
            <p:cNvGrpSpPr/>
            <p:nvPr/>
          </p:nvGrpSpPr>
          <p:grpSpPr>
            <a:xfrm>
              <a:off x="2124968" y="-1363083"/>
              <a:ext cx="8348799" cy="1415556"/>
              <a:chOff x="1299882" y="681289"/>
              <a:chExt cx="8348799" cy="1415556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D439ED6-AC9E-4174-8DFF-89A3C7D005E5}"/>
                  </a:ext>
                </a:extLst>
              </p:cNvPr>
              <p:cNvSpPr/>
              <p:nvPr/>
            </p:nvSpPr>
            <p:spPr>
              <a:xfrm>
                <a:off x="1299882" y="681289"/>
                <a:ext cx="3567953" cy="1353785"/>
              </a:xfrm>
              <a:custGeom>
                <a:avLst/>
                <a:gdLst>
                  <a:gd name="connsiteX0" fmla="*/ 0 w 3567953"/>
                  <a:gd name="connsiteY0" fmla="*/ 1353700 h 1353785"/>
                  <a:gd name="connsiteX1" fmla="*/ 1111624 w 3567953"/>
                  <a:gd name="connsiteY1" fmla="*/ 1129582 h 1353785"/>
                  <a:gd name="connsiteX2" fmla="*/ 1712259 w 3567953"/>
                  <a:gd name="connsiteY2" fmla="*/ 29 h 1353785"/>
                  <a:gd name="connsiteX3" fmla="*/ 2483224 w 3567953"/>
                  <a:gd name="connsiteY3" fmla="*/ 1165441 h 1353785"/>
                  <a:gd name="connsiteX4" fmla="*/ 3567953 w 3567953"/>
                  <a:gd name="connsiteY4" fmla="*/ 1335771 h 135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953" h="1353785">
                    <a:moveTo>
                      <a:pt x="0" y="1353700"/>
                    </a:moveTo>
                    <a:cubicBezTo>
                      <a:pt x="413124" y="1354447"/>
                      <a:pt x="826248" y="1355194"/>
                      <a:pt x="1111624" y="1129582"/>
                    </a:cubicBezTo>
                    <a:cubicBezTo>
                      <a:pt x="1397001" y="903970"/>
                      <a:pt x="1483659" y="-5948"/>
                      <a:pt x="1712259" y="29"/>
                    </a:cubicBezTo>
                    <a:cubicBezTo>
                      <a:pt x="1940859" y="6005"/>
                      <a:pt x="2173942" y="942817"/>
                      <a:pt x="2483224" y="1165441"/>
                    </a:cubicBezTo>
                    <a:cubicBezTo>
                      <a:pt x="2792506" y="1388065"/>
                      <a:pt x="3180229" y="1361918"/>
                      <a:pt x="3567953" y="1335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864ECC-EA8D-41A1-9C60-2F600DD9DE67}"/>
                  </a:ext>
                </a:extLst>
              </p:cNvPr>
              <p:cNvSpPr txBox="1"/>
              <p:nvPr/>
            </p:nvSpPr>
            <p:spPr>
              <a:xfrm>
                <a:off x="5793138" y="896516"/>
                <a:ext cx="3855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en-US" altLang="zh-CN" dirty="0" err="1"/>
                  <a:t>Creat</a:t>
                </a:r>
                <a:r>
                  <a:rPr lang="en-US" altLang="zh-CN" dirty="0"/>
                  <a:t> a norm curve as a </a:t>
                </a:r>
                <a:r>
                  <a:rPr lang="en-US" altLang="zh-CN" b="1" dirty="0"/>
                  <a:t>seed</a:t>
                </a:r>
              </a:p>
              <a:p>
                <a:r>
                  <a:rPr lang="en-US" altLang="zh-CN" dirty="0"/>
                  <a:t>    Mean = 0.5</a:t>
                </a:r>
              </a:p>
              <a:p>
                <a:r>
                  <a:rPr lang="en-US" altLang="zh-CN" dirty="0"/>
                  <a:t>    Std = 0.15</a:t>
                </a:r>
              </a:p>
              <a:p>
                <a:r>
                  <a:rPr lang="en-US" altLang="zh-CN" dirty="0"/>
                  <a:t>    n = mean gap of the chromosome</a:t>
                </a:r>
                <a:endParaRPr lang="zh-CN" altLang="en-US" dirty="0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2885A64-BC0E-4FA9-A866-2FA846325BA4}"/>
                </a:ext>
              </a:extLst>
            </p:cNvPr>
            <p:cNvSpPr/>
            <p:nvPr/>
          </p:nvSpPr>
          <p:spPr>
            <a:xfrm>
              <a:off x="2460249" y="277114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480D7-E54C-443C-BB57-F52F21B919BC}"/>
                </a:ext>
              </a:extLst>
            </p:cNvPr>
            <p:cNvSpPr/>
            <p:nvPr/>
          </p:nvSpPr>
          <p:spPr>
            <a:xfrm>
              <a:off x="2688251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802EF4-AE8F-4E7B-8017-05DD4F527481}"/>
                </a:ext>
              </a:extLst>
            </p:cNvPr>
            <p:cNvSpPr/>
            <p:nvPr/>
          </p:nvSpPr>
          <p:spPr>
            <a:xfrm>
              <a:off x="288696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5262C04-E053-4325-957E-13AF1D8F8C69}"/>
                </a:ext>
              </a:extLst>
            </p:cNvPr>
            <p:cNvSpPr/>
            <p:nvPr/>
          </p:nvSpPr>
          <p:spPr>
            <a:xfrm>
              <a:off x="296824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CC8E012-2363-49E7-AED0-5784DF10583B}"/>
                </a:ext>
              </a:extLst>
            </p:cNvPr>
            <p:cNvSpPr/>
            <p:nvPr/>
          </p:nvSpPr>
          <p:spPr>
            <a:xfrm>
              <a:off x="331368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E16CA3F-3AD6-41C6-BF91-8300E3B5EC5B}"/>
                </a:ext>
              </a:extLst>
            </p:cNvPr>
            <p:cNvSpPr/>
            <p:nvPr/>
          </p:nvSpPr>
          <p:spPr>
            <a:xfrm>
              <a:off x="340512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1A3962A-24B3-4CEE-973B-C9C17DF038B1}"/>
                </a:ext>
              </a:extLst>
            </p:cNvPr>
            <p:cNvSpPr/>
            <p:nvPr/>
          </p:nvSpPr>
          <p:spPr>
            <a:xfrm>
              <a:off x="3486409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AE5ECB9-1940-4D55-9253-56DFAD43EE7E}"/>
                </a:ext>
              </a:extLst>
            </p:cNvPr>
            <p:cNvSpPr/>
            <p:nvPr/>
          </p:nvSpPr>
          <p:spPr>
            <a:xfrm>
              <a:off x="4500020" y="277739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4CF735-723E-4EBC-AD4F-89729852CAB2}"/>
                </a:ext>
              </a:extLst>
            </p:cNvPr>
            <p:cNvSpPr/>
            <p:nvPr/>
          </p:nvSpPr>
          <p:spPr>
            <a:xfrm>
              <a:off x="4468344" y="2776736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F8F26E1-0B33-4553-980F-B5157D7FFC08}"/>
                </a:ext>
              </a:extLst>
            </p:cNvPr>
            <p:cNvSpPr/>
            <p:nvPr/>
          </p:nvSpPr>
          <p:spPr>
            <a:xfrm>
              <a:off x="4231378" y="2776222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F73B2-1CFF-4B0E-81B6-309F5BB11131}"/>
                </a:ext>
              </a:extLst>
            </p:cNvPr>
            <p:cNvSpPr/>
            <p:nvPr/>
          </p:nvSpPr>
          <p:spPr>
            <a:xfrm>
              <a:off x="4480600" y="2771984"/>
              <a:ext cx="466164" cy="1768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2D3013-40DC-4DCF-A9CB-F37154C925A5}"/>
                </a:ext>
              </a:extLst>
            </p:cNvPr>
            <p:cNvSpPr/>
            <p:nvPr/>
          </p:nvSpPr>
          <p:spPr>
            <a:xfrm>
              <a:off x="3048863" y="2173534"/>
              <a:ext cx="463432" cy="786476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07FFD50-E851-485B-AE3A-CC61698DD9A1}"/>
                </a:ext>
              </a:extLst>
            </p:cNvPr>
            <p:cNvSpPr/>
            <p:nvPr/>
          </p:nvSpPr>
          <p:spPr>
            <a:xfrm>
              <a:off x="3116616" y="2469445"/>
              <a:ext cx="415099" cy="461918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B471FA-DDB7-4936-BB34-1FECDF38A357}"/>
                </a:ext>
              </a:extLst>
            </p:cNvPr>
            <p:cNvSpPr/>
            <p:nvPr/>
          </p:nvSpPr>
          <p:spPr>
            <a:xfrm>
              <a:off x="4099039" y="1371950"/>
              <a:ext cx="888920" cy="1588060"/>
            </a:xfrm>
            <a:custGeom>
              <a:avLst/>
              <a:gdLst>
                <a:gd name="connsiteX0" fmla="*/ 0 w 3567953"/>
                <a:gd name="connsiteY0" fmla="*/ 1353700 h 1353785"/>
                <a:gd name="connsiteX1" fmla="*/ 1111624 w 3567953"/>
                <a:gd name="connsiteY1" fmla="*/ 1129582 h 1353785"/>
                <a:gd name="connsiteX2" fmla="*/ 1712259 w 3567953"/>
                <a:gd name="connsiteY2" fmla="*/ 29 h 1353785"/>
                <a:gd name="connsiteX3" fmla="*/ 2483224 w 3567953"/>
                <a:gd name="connsiteY3" fmla="*/ 1165441 h 1353785"/>
                <a:gd name="connsiteX4" fmla="*/ 3567953 w 3567953"/>
                <a:gd name="connsiteY4" fmla="*/ 1335771 h 13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953" h="1353785">
                  <a:moveTo>
                    <a:pt x="0" y="1353700"/>
                  </a:moveTo>
                  <a:cubicBezTo>
                    <a:pt x="413124" y="1354447"/>
                    <a:pt x="826248" y="1355194"/>
                    <a:pt x="1111624" y="1129582"/>
                  </a:cubicBezTo>
                  <a:cubicBezTo>
                    <a:pt x="1397001" y="903970"/>
                    <a:pt x="1483659" y="-5948"/>
                    <a:pt x="1712259" y="29"/>
                  </a:cubicBezTo>
                  <a:cubicBezTo>
                    <a:pt x="1940859" y="6005"/>
                    <a:pt x="2173942" y="942817"/>
                    <a:pt x="2483224" y="1165441"/>
                  </a:cubicBezTo>
                  <a:cubicBezTo>
                    <a:pt x="2792506" y="1388065"/>
                    <a:pt x="3180229" y="1361918"/>
                    <a:pt x="3567953" y="1335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16A37B-3601-43D1-8881-DCD123C90856}"/>
                </a:ext>
              </a:extLst>
            </p:cNvPr>
            <p:cNvSpPr txBox="1"/>
            <p:nvPr/>
          </p:nvSpPr>
          <p:spPr>
            <a:xfrm>
              <a:off x="1950243" y="882230"/>
              <a:ext cx="290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Mixed gaussian model-like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6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32B429-5F09-4ACB-B04E-B8F23A782403}"/>
              </a:ext>
            </a:extLst>
          </p:cNvPr>
          <p:cNvGrpSpPr/>
          <p:nvPr/>
        </p:nvGrpSpPr>
        <p:grpSpPr>
          <a:xfrm>
            <a:off x="-464555" y="1923819"/>
            <a:ext cx="12553944" cy="3430854"/>
            <a:chOff x="-533240" y="2333761"/>
            <a:chExt cx="12553944" cy="34308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6A584E-025C-4A2E-A414-09AD90F83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"/>
            <a:stretch/>
          </p:blipFill>
          <p:spPr>
            <a:xfrm>
              <a:off x="6050210" y="2616166"/>
              <a:ext cx="5970494" cy="302767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AC445A-4047-4E16-83E7-F1CFBA7D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533240" y="2333761"/>
              <a:ext cx="6897633" cy="343085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A6C122-BF06-4020-A52B-77599D53B391}"/>
              </a:ext>
            </a:extLst>
          </p:cNvPr>
          <p:cNvSpPr txBox="1"/>
          <p:nvPr/>
        </p:nvSpPr>
        <p:spPr>
          <a:xfrm>
            <a:off x="-3308726" y="1254775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define ‘High frequency region’ or ‘Silent region’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73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C21FC-28A4-44C1-89A4-18B523120BC2}"/>
              </a:ext>
            </a:extLst>
          </p:cNvPr>
          <p:cNvGrpSpPr/>
          <p:nvPr/>
        </p:nvGrpSpPr>
        <p:grpSpPr>
          <a:xfrm>
            <a:off x="440168" y="672354"/>
            <a:ext cx="10734338" cy="4751294"/>
            <a:chOff x="440167" y="672353"/>
            <a:chExt cx="10734338" cy="475129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0FFCD6-1B4E-4DCC-B4BC-413C5C874B86}"/>
                </a:ext>
              </a:extLst>
            </p:cNvPr>
            <p:cNvGrpSpPr/>
            <p:nvPr/>
          </p:nvGrpSpPr>
          <p:grpSpPr>
            <a:xfrm>
              <a:off x="1017495" y="1568822"/>
              <a:ext cx="10071344" cy="3854825"/>
              <a:chOff x="1017495" y="1568822"/>
              <a:chExt cx="10071344" cy="38548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9B0A8-EB82-4AFB-9A8A-82A8B3A1E690}"/>
                  </a:ext>
                </a:extLst>
              </p:cNvPr>
              <p:cNvSpPr/>
              <p:nvPr/>
            </p:nvSpPr>
            <p:spPr>
              <a:xfrm>
                <a:off x="1017495" y="1568823"/>
                <a:ext cx="3715870" cy="38548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F527A9-998B-40CD-94ED-5DCFCFCFD841}"/>
                  </a:ext>
                </a:extLst>
              </p:cNvPr>
              <p:cNvSpPr/>
              <p:nvPr/>
            </p:nvSpPr>
            <p:spPr>
              <a:xfrm>
                <a:off x="4733365" y="1568823"/>
                <a:ext cx="3048000" cy="10488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367A45-AA44-46B6-B5AC-A994A1482C55}"/>
                  </a:ext>
                </a:extLst>
              </p:cNvPr>
              <p:cNvSpPr/>
              <p:nvPr/>
            </p:nvSpPr>
            <p:spPr>
              <a:xfrm>
                <a:off x="4733365" y="2617694"/>
                <a:ext cx="3048000" cy="2805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D749DE9-E42B-4260-96C1-405544C66AF4}"/>
                  </a:ext>
                </a:extLst>
              </p:cNvPr>
              <p:cNvSpPr/>
              <p:nvPr/>
            </p:nvSpPr>
            <p:spPr>
              <a:xfrm>
                <a:off x="7781365" y="1568822"/>
                <a:ext cx="3307474" cy="77993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8C23D70-1A3C-4E12-9A85-FBEE53333829}"/>
                  </a:ext>
                </a:extLst>
              </p:cNvPr>
              <p:cNvSpPr/>
              <p:nvPr/>
            </p:nvSpPr>
            <p:spPr>
              <a:xfrm>
                <a:off x="7781364" y="2348753"/>
                <a:ext cx="3307475" cy="3074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37CE2A-CEFE-4DD7-A432-B1A9B1EF2CC9}"/>
                </a:ext>
              </a:extLst>
            </p:cNvPr>
            <p:cNvGrpSpPr/>
            <p:nvPr/>
          </p:nvGrpSpPr>
          <p:grpSpPr>
            <a:xfrm>
              <a:off x="1017495" y="1568823"/>
              <a:ext cx="10157010" cy="3416320"/>
              <a:chOff x="744071" y="1317812"/>
              <a:chExt cx="10157010" cy="341632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4F9A0-74B8-42A5-AF47-15C02F767995}"/>
                  </a:ext>
                </a:extLst>
              </p:cNvPr>
              <p:cNvSpPr txBox="1"/>
              <p:nvPr/>
            </p:nvSpPr>
            <p:spPr>
              <a:xfrm>
                <a:off x="744071" y="1317812"/>
                <a:ext cx="3456395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1.Histone modification</a:t>
                </a:r>
              </a:p>
              <a:p>
                <a:r>
                  <a:rPr lang="en-US" altLang="zh-CN" dirty="0"/>
                  <a:t>H3 144		L3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stage</a:t>
                </a:r>
              </a:p>
              <a:p>
                <a:r>
                  <a:rPr lang="en-US" altLang="zh-CN" dirty="0"/>
                  <a:t>H3K27ac		early embryo</a:t>
                </a:r>
              </a:p>
              <a:p>
                <a:r>
                  <a:rPr lang="en-US" altLang="zh-CN" dirty="0"/>
                  <a:t>H3K27me	early embryo</a:t>
                </a:r>
              </a:p>
              <a:p>
                <a:r>
                  <a:rPr lang="en-US" altLang="zh-CN" dirty="0"/>
                  <a:t>H3K27me	L3</a:t>
                </a:r>
              </a:p>
              <a:p>
                <a:r>
                  <a:rPr lang="en-US" altLang="zh-CN" dirty="0"/>
                  <a:t>H3K36me3	late embryo</a:t>
                </a:r>
              </a:p>
              <a:p>
                <a:r>
                  <a:rPr lang="en-US" altLang="zh-CN" dirty="0"/>
                  <a:t>H3K4me3	late embryo</a:t>
                </a:r>
              </a:p>
              <a:p>
                <a:r>
                  <a:rPr lang="en-US" altLang="zh-CN" dirty="0"/>
                  <a:t>H3K79me	mixed embryo</a:t>
                </a:r>
              </a:p>
              <a:p>
                <a:r>
                  <a:rPr lang="en-US" altLang="zh-CN" dirty="0"/>
                  <a:t>H4dam		L3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BD2F01-C197-4737-8C17-531364690BB8}"/>
                  </a:ext>
                </a:extLst>
              </p:cNvPr>
              <p:cNvSpPr txBox="1"/>
              <p:nvPr/>
            </p:nvSpPr>
            <p:spPr>
              <a:xfrm>
                <a:off x="4607858" y="1317812"/>
                <a:ext cx="62932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2.Centrisome binding</a:t>
                </a:r>
              </a:p>
              <a:p>
                <a:r>
                  <a:rPr lang="en-US" altLang="zh-CN" dirty="0"/>
                  <a:t>HCP3	early embryo</a:t>
                </a:r>
              </a:p>
              <a:p>
                <a:r>
                  <a:rPr lang="en-US" altLang="zh-CN" dirty="0"/>
                  <a:t>HCP3	late embryo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3.Chromatin silencing</a:t>
                </a:r>
              </a:p>
              <a:p>
                <a:r>
                  <a:rPr lang="en-US" altLang="zh-CN" dirty="0"/>
                  <a:t>His-72	TILLING</a:t>
                </a:r>
              </a:p>
              <a:p>
                <a:r>
                  <a:rPr lang="en-US" altLang="zh-CN" dirty="0"/>
                  <a:t>Hpl-2	L3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1B2C66-1047-4117-8530-091F1E51FBEA}"/>
                  </a:ext>
                </a:extLst>
              </p:cNvPr>
              <p:cNvSpPr txBox="1"/>
              <p:nvPr/>
            </p:nvSpPr>
            <p:spPr>
              <a:xfrm>
                <a:off x="7440706" y="1317812"/>
                <a:ext cx="3416320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4.Nuclear envelope interaction</a:t>
                </a:r>
              </a:p>
              <a:p>
                <a:r>
                  <a:rPr lang="en-US" altLang="zh-CN" dirty="0"/>
                  <a:t>LEM2	mixed embryo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5.TF binding activity</a:t>
                </a:r>
              </a:p>
              <a:p>
                <a:r>
                  <a:rPr lang="en-US" altLang="zh-CN" dirty="0"/>
                  <a:t>RNA Pol II 	average stage</a:t>
                </a:r>
              </a:p>
              <a:p>
                <a:r>
                  <a:rPr lang="en-US" altLang="zh-CN" dirty="0"/>
                  <a:t>Unc-39		embryo</a:t>
                </a:r>
              </a:p>
              <a:p>
                <a:r>
                  <a:rPr lang="en-US" altLang="zh-CN" dirty="0"/>
                  <a:t>Unc-62		embryo</a:t>
                </a:r>
              </a:p>
              <a:p>
                <a:r>
                  <a:rPr lang="en-US" altLang="zh-CN" dirty="0"/>
                  <a:t>Unc-62		young adult</a:t>
                </a:r>
              </a:p>
              <a:p>
                <a:r>
                  <a:rPr lang="en-US" altLang="zh-CN" dirty="0"/>
                  <a:t>W03F9.2		</a:t>
                </a:r>
              </a:p>
              <a:p>
                <a:r>
                  <a:rPr lang="en-US" altLang="zh-CN" dirty="0"/>
                  <a:t>W03G10AR18</a:t>
                </a:r>
              </a:p>
              <a:p>
                <a:r>
                  <a:rPr lang="en-US" altLang="zh-CN" dirty="0"/>
                  <a:t>Ztf-11		embryo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65325A-86DD-46BD-8E76-61577002FB65}"/>
                </a:ext>
              </a:extLst>
            </p:cNvPr>
            <p:cNvSpPr txBox="1"/>
            <p:nvPr/>
          </p:nvSpPr>
          <p:spPr>
            <a:xfrm flipH="1">
              <a:off x="440167" y="672353"/>
              <a:ext cx="2900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Feature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7AE2E2-B51F-4195-AFEB-2FBE3ADC890E}"/>
                </a:ext>
              </a:extLst>
            </p:cNvPr>
            <p:cNvSpPr/>
            <p:nvPr/>
          </p:nvSpPr>
          <p:spPr>
            <a:xfrm>
              <a:off x="4733363" y="4181807"/>
              <a:ext cx="3047999" cy="1241840"/>
            </a:xfrm>
            <a:prstGeom prst="rect">
              <a:avLst/>
            </a:prstGeom>
            <a:solidFill>
              <a:srgbClr val="FC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C4F797-0C72-4227-9165-19DBCD4418AE}"/>
                </a:ext>
              </a:extLst>
            </p:cNvPr>
            <p:cNvSpPr txBox="1"/>
            <p:nvPr/>
          </p:nvSpPr>
          <p:spPr>
            <a:xfrm>
              <a:off x="4923343" y="424647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6. Base bias</a:t>
              </a:r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4925-C2DF-4B1C-9E44-E0146978A7F5}"/>
              </a:ext>
            </a:extLst>
          </p:cNvPr>
          <p:cNvSpPr txBox="1"/>
          <p:nvPr/>
        </p:nvSpPr>
        <p:spPr>
          <a:xfrm>
            <a:off x="4473890" y="553359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Smooth with a 100 base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65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3879B1-2C7F-4C61-A16D-A5400B04AFA2}"/>
              </a:ext>
            </a:extLst>
          </p:cNvPr>
          <p:cNvSpPr txBox="1"/>
          <p:nvPr/>
        </p:nvSpPr>
        <p:spPr>
          <a:xfrm>
            <a:off x="439270" y="4572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Preprocessing of features: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A7F23-AE6F-4B65-93F0-CA3D319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1139001"/>
            <a:ext cx="12030635" cy="4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72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2A0D09-D8D8-4208-B564-A89CD9417598}"/>
              </a:ext>
            </a:extLst>
          </p:cNvPr>
          <p:cNvGrpSpPr/>
          <p:nvPr/>
        </p:nvGrpSpPr>
        <p:grpSpPr>
          <a:xfrm>
            <a:off x="2291340" y="887507"/>
            <a:ext cx="7609320" cy="5252236"/>
            <a:chOff x="1810871" y="869576"/>
            <a:chExt cx="7609320" cy="525223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AE13AA-D593-49D6-BB55-7599CE6DE7D6}"/>
                </a:ext>
              </a:extLst>
            </p:cNvPr>
            <p:cNvCxnSpPr/>
            <p:nvPr/>
          </p:nvCxnSpPr>
          <p:spPr>
            <a:xfrm>
              <a:off x="1810871" y="174811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1B7FE-233F-43D9-86F4-1435178AD84C}"/>
                </a:ext>
              </a:extLst>
            </p:cNvPr>
            <p:cNvCxnSpPr/>
            <p:nvPr/>
          </p:nvCxnSpPr>
          <p:spPr>
            <a:xfrm>
              <a:off x="6768353" y="86957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B0AB92-EEF4-4AC5-BCA0-CE0D5BA24111}"/>
                </a:ext>
              </a:extLst>
            </p:cNvPr>
            <p:cNvSpPr txBox="1"/>
            <p:nvPr/>
          </p:nvSpPr>
          <p:spPr>
            <a:xfrm>
              <a:off x="6493277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2DB3DD6-13DE-4D0D-AE47-872924B235A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729" y="17481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747B25-E8B3-4141-8EC3-94F8C76B707E}"/>
                </a:ext>
              </a:extLst>
            </p:cNvPr>
            <p:cNvSpPr txBox="1"/>
            <p:nvPr/>
          </p:nvSpPr>
          <p:spPr>
            <a:xfrm>
              <a:off x="3857653" y="182880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04F1E2C8-054F-44DE-8B1C-41630B131E5A}"/>
                </a:ext>
              </a:extLst>
            </p:cNvPr>
            <p:cNvSpPr/>
            <p:nvPr/>
          </p:nvSpPr>
          <p:spPr>
            <a:xfrm>
              <a:off x="5544671" y="2198132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2686537-FB1E-4292-8AA6-3661E46C1EF5}"/>
                </a:ext>
              </a:extLst>
            </p:cNvPr>
            <p:cNvGrpSpPr/>
            <p:nvPr/>
          </p:nvGrpSpPr>
          <p:grpSpPr>
            <a:xfrm>
              <a:off x="1873624" y="2729330"/>
              <a:ext cx="7467600" cy="1399339"/>
              <a:chOff x="1810871" y="2725270"/>
              <a:chExt cx="7467600" cy="1399339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231E570-C8CE-4FC3-BBCC-520A2368EECC}"/>
                  </a:ext>
                </a:extLst>
              </p:cNvPr>
              <p:cNvCxnSpPr/>
              <p:nvPr/>
            </p:nvCxnSpPr>
            <p:spPr>
              <a:xfrm>
                <a:off x="1810871" y="3603812"/>
                <a:ext cx="7467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0AF4DB4-CB11-46FD-B1C6-B59CCDC51BAE}"/>
                  </a:ext>
                </a:extLst>
              </p:cNvPr>
              <p:cNvCxnSpPr/>
              <p:nvPr/>
            </p:nvCxnSpPr>
            <p:spPr>
              <a:xfrm>
                <a:off x="6768353" y="2725270"/>
                <a:ext cx="0" cy="878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B4A09D4-F5EC-4176-874F-61D278DC4330}"/>
                  </a:ext>
                </a:extLst>
              </p:cNvPr>
              <p:cNvSpPr txBox="1"/>
              <p:nvPr/>
            </p:nvSpPr>
            <p:spPr>
              <a:xfrm>
                <a:off x="6493277" y="3684494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150</a:t>
                </a:r>
                <a:endParaRPr lang="zh-CN" altLang="en-US" dirty="0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5C250A-761D-4D57-BF3C-9CD047336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2729" y="3603812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570B16-DAFA-4E62-AAAA-09262B52EAA9}"/>
                  </a:ext>
                </a:extLst>
              </p:cNvPr>
              <p:cNvSpPr txBox="1"/>
              <p:nvPr/>
            </p:nvSpPr>
            <p:spPr>
              <a:xfrm>
                <a:off x="3694449" y="321111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778A5E7-6DA2-401A-A2C7-D9EB046A1A43}"/>
                  </a:ext>
                </a:extLst>
              </p:cNvPr>
              <p:cNvSpPr/>
              <p:nvPr/>
            </p:nvSpPr>
            <p:spPr>
              <a:xfrm>
                <a:off x="5441576" y="2725270"/>
                <a:ext cx="2626659" cy="8785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352D52-32E2-40D1-A144-F40A5E9BBE1D}"/>
                  </a:ext>
                </a:extLst>
              </p:cNvPr>
              <p:cNvSpPr txBox="1"/>
              <p:nvPr/>
            </p:nvSpPr>
            <p:spPr>
              <a:xfrm>
                <a:off x="5833095" y="3544599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-25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BE87D0-CB20-4BD9-ADA6-9D7621CEBEE1}"/>
                  </a:ext>
                </a:extLst>
              </p:cNvPr>
              <p:cNvSpPr txBox="1"/>
              <p:nvPr/>
            </p:nvSpPr>
            <p:spPr>
              <a:xfrm>
                <a:off x="7154112" y="3544599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063A62-43DA-4A49-BB8E-C3595FF80688}"/>
                  </a:ext>
                </a:extLst>
              </p:cNvPr>
              <p:cNvSpPr/>
              <p:nvPr/>
            </p:nvSpPr>
            <p:spPr>
              <a:xfrm>
                <a:off x="1810871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3A79976-1A51-4E58-8DB4-A733A19491C7}"/>
                  </a:ext>
                </a:extLst>
              </p:cNvPr>
              <p:cNvSpPr txBox="1"/>
              <p:nvPr/>
            </p:nvSpPr>
            <p:spPr>
              <a:xfrm>
                <a:off x="1889838" y="375527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D60D3D-F203-4C09-8E37-1E04A5A22565}"/>
                  </a:ext>
                </a:extLst>
              </p:cNvPr>
              <p:cNvSpPr/>
              <p:nvPr/>
            </p:nvSpPr>
            <p:spPr>
              <a:xfrm>
                <a:off x="1958849" y="3603794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7C023D2-0B5A-4212-ADE6-DBA5C1FE0AEE}"/>
                  </a:ext>
                </a:extLst>
              </p:cNvPr>
              <p:cNvSpPr/>
              <p:nvPr/>
            </p:nvSpPr>
            <p:spPr>
              <a:xfrm>
                <a:off x="3349732" y="3602796"/>
                <a:ext cx="2178423" cy="2062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D55013-C0D9-4F1C-AD86-506E5BAA4EE7}"/>
                  </a:ext>
                </a:extLst>
              </p:cNvPr>
              <p:cNvSpPr txBox="1"/>
              <p:nvPr/>
            </p:nvSpPr>
            <p:spPr>
              <a:xfrm>
                <a:off x="2553511" y="352223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………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A83CBB7-0AAB-4DD2-A042-B14BC814423B}"/>
                  </a:ext>
                </a:extLst>
              </p:cNvPr>
              <p:cNvSpPr txBox="1"/>
              <p:nvPr/>
            </p:nvSpPr>
            <p:spPr>
              <a:xfrm>
                <a:off x="3591958" y="3752408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Average = 0.01</a:t>
                </a:r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8450C4-B8E8-41D3-A00C-DB0AB0E95869}"/>
                  </a:ext>
                </a:extLst>
              </p:cNvPr>
              <p:cNvSpPr txBox="1"/>
              <p:nvPr/>
            </p:nvSpPr>
            <p:spPr>
              <a:xfrm>
                <a:off x="6376834" y="304981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BC7A5B-873C-4C5E-889B-B8A8FB0DC397}"/>
                </a:ext>
              </a:extLst>
            </p:cNvPr>
            <p:cNvSpPr txBox="1"/>
            <p:nvPr/>
          </p:nvSpPr>
          <p:spPr>
            <a:xfrm>
              <a:off x="6529234" y="13061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8C49A3-A907-4739-A1A4-D7BCEA0A394E}"/>
                </a:ext>
              </a:extLst>
            </p:cNvPr>
            <p:cNvCxnSpPr/>
            <p:nvPr/>
          </p:nvCxnSpPr>
          <p:spPr>
            <a:xfrm>
              <a:off x="1952591" y="5671798"/>
              <a:ext cx="746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62AEC33-5131-40EA-A64A-383C325CA6A4}"/>
                </a:ext>
              </a:extLst>
            </p:cNvPr>
            <p:cNvCxnSpPr/>
            <p:nvPr/>
          </p:nvCxnSpPr>
          <p:spPr>
            <a:xfrm>
              <a:off x="6910073" y="4793256"/>
              <a:ext cx="0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AC9D77-B639-476F-BB45-C95BE85E0288}"/>
                </a:ext>
              </a:extLst>
            </p:cNvPr>
            <p:cNvSpPr txBox="1"/>
            <p:nvPr/>
          </p:nvSpPr>
          <p:spPr>
            <a:xfrm>
              <a:off x="6634997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150</a:t>
              </a:r>
              <a:endParaRPr lang="zh-CN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C583888-F3E0-4F31-BF8A-FE5FC91C5547}"/>
                </a:ext>
              </a:extLst>
            </p:cNvPr>
            <p:cNvCxnSpPr>
              <a:cxnSpLocks/>
            </p:cNvCxnSpPr>
            <p:nvPr/>
          </p:nvCxnSpPr>
          <p:spPr>
            <a:xfrm>
              <a:off x="4274449" y="567179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F08678F-BC9C-49ED-9A7E-5B4B6BB06E0E}"/>
                </a:ext>
              </a:extLst>
            </p:cNvPr>
            <p:cNvSpPr txBox="1"/>
            <p:nvPr/>
          </p:nvSpPr>
          <p:spPr>
            <a:xfrm>
              <a:off x="3999373" y="575248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100</a:t>
              </a:r>
              <a:endParaRPr lang="zh-CN" altLang="en-US" dirty="0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B7AA452-25ED-47D9-BE2E-A7C4F5AD5B1E}"/>
                </a:ext>
              </a:extLst>
            </p:cNvPr>
            <p:cNvSpPr/>
            <p:nvPr/>
          </p:nvSpPr>
          <p:spPr>
            <a:xfrm>
              <a:off x="5544671" y="4215925"/>
              <a:ext cx="407894" cy="369316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FDCD09-74AC-45ED-B566-F7A8DDEEEB43}"/>
                </a:ext>
              </a:extLst>
            </p:cNvPr>
            <p:cNvSpPr txBox="1"/>
            <p:nvPr/>
          </p:nvSpPr>
          <p:spPr>
            <a:xfrm>
              <a:off x="6670954" y="52298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C2F8AF7-EC56-4F66-AF72-56FBD178CE6D}"/>
                </a:ext>
              </a:extLst>
            </p:cNvPr>
            <p:cNvCxnSpPr/>
            <p:nvPr/>
          </p:nvCxnSpPr>
          <p:spPr>
            <a:xfrm flipH="1">
              <a:off x="4307353" y="4793256"/>
              <a:ext cx="2602719" cy="878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EDCDD0-5DEA-45DA-A39C-8C1B1002D443}"/>
                </a:ext>
              </a:extLst>
            </p:cNvPr>
            <p:cNvSpPr txBox="1"/>
            <p:nvPr/>
          </p:nvSpPr>
          <p:spPr>
            <a:xfrm>
              <a:off x="7645187" y="489999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………</a:t>
              </a:r>
              <a:endParaRPr lang="zh-CN" altLang="en-US" sz="2400" b="1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946EDD49-32B8-4EF1-BD3D-E53102E59223}"/>
              </a:ext>
            </a:extLst>
          </p:cNvPr>
          <p:cNvSpPr txBox="1"/>
          <p:nvPr/>
        </p:nvSpPr>
        <p:spPr>
          <a:xfrm>
            <a:off x="717177" y="5169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4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C76EB-0CB5-43F9-9D93-1C756E509304}"/>
              </a:ext>
            </a:extLst>
          </p:cNvPr>
          <p:cNvSpPr txBox="1"/>
          <p:nvPr/>
        </p:nvSpPr>
        <p:spPr>
          <a:xfrm>
            <a:off x="457385" y="-19521"/>
            <a:ext cx="624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Using statistical model to distinguish genes</a:t>
            </a:r>
          </a:p>
          <a:p>
            <a:r>
              <a:rPr lang="en-US" altLang="zh-CN" sz="2400" b="1" dirty="0"/>
              <a:t>(Why suppressors can exclude each other)</a:t>
            </a:r>
            <a:endParaRPr lang="zh-CN" altLang="en-US" sz="2400" b="1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606E12-AE42-48BB-B4D8-E5C608F29BB0}"/>
              </a:ext>
            </a:extLst>
          </p:cNvPr>
          <p:cNvGrpSpPr/>
          <p:nvPr/>
        </p:nvGrpSpPr>
        <p:grpSpPr>
          <a:xfrm>
            <a:off x="540605" y="906225"/>
            <a:ext cx="4907597" cy="7913679"/>
            <a:chOff x="1112109" y="2205431"/>
            <a:chExt cx="2447248" cy="219013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D1E6A4-1EB6-4C53-8402-D7A188C20A3E}"/>
                </a:ext>
              </a:extLst>
            </p:cNvPr>
            <p:cNvSpPr txBox="1"/>
            <p:nvPr/>
          </p:nvSpPr>
          <p:spPr>
            <a:xfrm>
              <a:off x="1467614" y="2205431"/>
              <a:ext cx="685213" cy="10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A= 75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DDD1C7-50CB-4BBF-B4F5-E4D4DD3DC4D6}"/>
                </a:ext>
              </a:extLst>
            </p:cNvPr>
            <p:cNvSpPr txBox="1"/>
            <p:nvPr/>
          </p:nvSpPr>
          <p:spPr>
            <a:xfrm>
              <a:off x="2907957" y="2211860"/>
              <a:ext cx="646044" cy="10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 B = 7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BDD578-9096-417C-BE20-77A158658FB4}"/>
                </a:ext>
              </a:extLst>
            </p:cNvPr>
            <p:cNvSpPr txBox="1"/>
            <p:nvPr/>
          </p:nvSpPr>
          <p:spPr>
            <a:xfrm>
              <a:off x="1112109" y="2755556"/>
              <a:ext cx="213589" cy="792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</a:p>
            <a:p>
              <a:r>
                <a:rPr lang="en-US" altLang="zh-CN" dirty="0"/>
                <a:t>2</a:t>
              </a:r>
            </a:p>
            <a:p>
              <a:r>
                <a:rPr lang="en-US" altLang="zh-CN" dirty="0"/>
                <a:t>3</a:t>
              </a:r>
            </a:p>
            <a:p>
              <a:r>
                <a:rPr lang="en-US" altLang="zh-CN" dirty="0"/>
                <a:t>4</a:t>
              </a:r>
            </a:p>
            <a:p>
              <a:r>
                <a:rPr lang="en-US" altLang="zh-CN" dirty="0"/>
                <a:t>5</a:t>
              </a:r>
            </a:p>
            <a:p>
              <a:r>
                <a:rPr lang="en-US" altLang="zh-CN" dirty="0"/>
                <a:t>6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95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7D5799-0395-45E6-97D2-0682BCDEC6D0}"/>
                </a:ext>
              </a:extLst>
            </p:cNvPr>
            <p:cNvSpPr txBox="1"/>
            <p:nvPr/>
          </p:nvSpPr>
          <p:spPr>
            <a:xfrm>
              <a:off x="2064015" y="2755556"/>
              <a:ext cx="168825" cy="792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F0B991-4056-41D1-892C-D16E17B3F269}"/>
                </a:ext>
              </a:extLst>
            </p:cNvPr>
            <p:cNvSpPr txBox="1"/>
            <p:nvPr/>
          </p:nvSpPr>
          <p:spPr>
            <a:xfrm>
              <a:off x="3186078" y="2755556"/>
              <a:ext cx="168825" cy="7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+</a:t>
              </a:r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A15215D-01CC-4EFC-95BA-CDDF904302BD}"/>
                </a:ext>
              </a:extLst>
            </p:cNvPr>
            <p:cNvSpPr/>
            <p:nvPr/>
          </p:nvSpPr>
          <p:spPr>
            <a:xfrm>
              <a:off x="2064015" y="2866768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7FC521-1166-472D-9604-5FC66777B7E4}"/>
                </a:ext>
              </a:extLst>
            </p:cNvPr>
            <p:cNvSpPr/>
            <p:nvPr/>
          </p:nvSpPr>
          <p:spPr>
            <a:xfrm>
              <a:off x="2064015" y="4234931"/>
              <a:ext cx="1495342" cy="160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C6D18-5A9C-4CB7-B8F3-BB598D377D2A}"/>
              </a:ext>
            </a:extLst>
          </p:cNvPr>
          <p:cNvSpPr txBox="1"/>
          <p:nvPr/>
        </p:nvSpPr>
        <p:spPr>
          <a:xfrm>
            <a:off x="4278721" y="136430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If genes are randomly distributed:</a:t>
            </a:r>
            <a:endParaRPr lang="zh-CN" altLang="en-US" sz="28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10C4A8-1E17-47E8-B437-083877F41EE3}"/>
              </a:ext>
            </a:extLst>
          </p:cNvPr>
          <p:cNvGrpSpPr/>
          <p:nvPr/>
        </p:nvGrpSpPr>
        <p:grpSpPr>
          <a:xfrm>
            <a:off x="4276808" y="1708476"/>
            <a:ext cx="6436225" cy="923330"/>
            <a:chOff x="4340466" y="2847897"/>
            <a:chExt cx="6436225" cy="92333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643AE81-F4F1-4E2E-BB47-549BF0810013}"/>
                </a:ext>
              </a:extLst>
            </p:cNvPr>
            <p:cNvSpPr txBox="1"/>
            <p:nvPr/>
          </p:nvSpPr>
          <p:spPr>
            <a:xfrm>
              <a:off x="6314173" y="2847897"/>
              <a:ext cx="4492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/>
                <a:t>c</a:t>
              </a:r>
              <a:endParaRPr lang="zh-CN" altLang="en-US" sz="5400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5430DDF-B96B-470B-9971-902FC7C32BDF}"/>
                </a:ext>
              </a:extLst>
            </p:cNvPr>
            <p:cNvGrpSpPr/>
            <p:nvPr/>
          </p:nvGrpSpPr>
          <p:grpSpPr>
            <a:xfrm>
              <a:off x="4340466" y="2940230"/>
              <a:ext cx="6436225" cy="779796"/>
              <a:chOff x="4340466" y="2940230"/>
              <a:chExt cx="6436225" cy="7797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16210E-3FFF-477D-AAC0-8B36837F43D6}"/>
                  </a:ext>
                </a:extLst>
              </p:cNvPr>
              <p:cNvSpPr txBox="1"/>
              <p:nvPr/>
            </p:nvSpPr>
            <p:spPr>
              <a:xfrm>
                <a:off x="4340466" y="3078729"/>
                <a:ext cx="2177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</a:t>
                </a:r>
                <a:r>
                  <a:rPr lang="en-US" altLang="zh-CN" sz="3200" b="1" dirty="0" err="1"/>
                  <a:t>A+,B</a:t>
                </a:r>
                <a:r>
                  <a:rPr lang="en-US" altLang="zh-CN" sz="3200" b="1" dirty="0"/>
                  <a:t>+)=</a:t>
                </a:r>
                <a:endParaRPr lang="zh-CN" altLang="en-US" sz="32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496B594-24FD-44BD-9391-059BC94C3E04}"/>
                  </a:ext>
                </a:extLst>
              </p:cNvPr>
              <p:cNvSpPr txBox="1"/>
              <p:nvPr/>
            </p:nvSpPr>
            <p:spPr>
              <a:xfrm>
                <a:off x="6680564" y="335069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70B79C7-16F6-41BD-91FE-0ED742F9539A}"/>
                  </a:ext>
                </a:extLst>
              </p:cNvPr>
              <p:cNvSpPr txBox="1"/>
              <p:nvPr/>
            </p:nvSpPr>
            <p:spPr>
              <a:xfrm>
                <a:off x="6763458" y="305966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5B92B9-9F8F-483F-94B3-BC9BE4CF8B9F}"/>
                  </a:ext>
                </a:extLst>
              </p:cNvPr>
              <p:cNvSpPr txBox="1"/>
              <p:nvPr/>
            </p:nvSpPr>
            <p:spPr>
              <a:xfrm>
                <a:off x="7080316" y="308908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0FA4EC-3D6E-451C-8F4D-253887FAEDD8}"/>
                  </a:ext>
                </a:extLst>
              </p:cNvPr>
              <p:cNvSpPr txBox="1"/>
              <p:nvPr/>
            </p:nvSpPr>
            <p:spPr>
              <a:xfrm>
                <a:off x="8114908" y="294023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0D4EED6-4E16-4653-81D6-823F3E58A859}"/>
                  </a:ext>
                </a:extLst>
              </p:cNvPr>
              <p:cNvSpPr txBox="1"/>
              <p:nvPr/>
            </p:nvSpPr>
            <p:spPr>
              <a:xfrm>
                <a:off x="8354166" y="308908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A05441-147A-4320-9EA4-C01AB2C35A5A}"/>
                  </a:ext>
                </a:extLst>
              </p:cNvPr>
              <p:cNvSpPr txBox="1"/>
              <p:nvPr/>
            </p:nvSpPr>
            <p:spPr>
              <a:xfrm>
                <a:off x="10085476" y="296464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112EAF9F-3A53-4BE4-B97A-0BF416C8F01F}"/>
              </a:ext>
            </a:extLst>
          </p:cNvPr>
          <p:cNvSpPr txBox="1"/>
          <p:nvPr/>
        </p:nvSpPr>
        <p:spPr>
          <a:xfrm>
            <a:off x="4276807" y="2564235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suppressor screening: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F9807-A67B-4BB1-9B66-AA45974D547B}"/>
              </a:ext>
            </a:extLst>
          </p:cNvPr>
          <p:cNvSpPr txBox="1"/>
          <p:nvPr/>
        </p:nvSpPr>
        <p:spPr>
          <a:xfrm>
            <a:off x="2612416" y="6006548"/>
            <a:ext cx="779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What about the P adjustment when multiple comparison?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277879" y="2930760"/>
            <a:ext cx="499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</a:t>
            </a:r>
            <a:r>
              <a:rPr lang="en-US" altLang="zh-CN" b="1" dirty="0"/>
              <a:t>0 : </a:t>
            </a:r>
            <a:r>
              <a:rPr lang="en-US" altLang="zh-CN" sz="2400" b="1" dirty="0"/>
              <a:t>B is not a suppressor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276808" y="3379413"/>
            <a:ext cx="4684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 = P(A+,B+)*P(no-sup)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2B9930-E5CA-4A53-828D-29D6EB34CD2A}"/>
              </a:ext>
            </a:extLst>
          </p:cNvPr>
          <p:cNvSpPr txBox="1"/>
          <p:nvPr/>
        </p:nvSpPr>
        <p:spPr>
          <a:xfrm>
            <a:off x="3977477" y="4401400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P(no-sup)=n(no sup SNP)/(n(all SNP)-n(A SNP))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2897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7FC60A-406C-4AAB-B3B5-D2796C40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929"/>
            <a:ext cx="6445381" cy="35070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B0B9-6A2F-47D9-A817-F304019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801906"/>
            <a:ext cx="5576734" cy="362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444E09-1406-4051-82F3-D0F8373E86FE}"/>
              </a:ext>
            </a:extLst>
          </p:cNvPr>
          <p:cNvSpPr txBox="1"/>
          <p:nvPr/>
        </p:nvSpPr>
        <p:spPr>
          <a:xfrm>
            <a:off x="215153" y="102197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smooth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133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F3D567-53C6-4B28-B4BF-52E0D562B03B}"/>
              </a:ext>
            </a:extLst>
          </p:cNvPr>
          <p:cNvSpPr txBox="1"/>
          <p:nvPr/>
        </p:nvSpPr>
        <p:spPr>
          <a:xfrm>
            <a:off x="1013012" y="38548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2.Choose model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DC41E1-2B73-4D18-B63D-7171706B4D0B}"/>
              </a:ext>
            </a:extLst>
          </p:cNvPr>
          <p:cNvSpPr txBox="1"/>
          <p:nvPr/>
        </p:nvSpPr>
        <p:spPr>
          <a:xfrm>
            <a:off x="1102659" y="1246094"/>
            <a:ext cx="23230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1.Regression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2.Classification model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44AA838-3618-4636-9D83-0CF711450155}"/>
              </a:ext>
            </a:extLst>
          </p:cNvPr>
          <p:cNvSpPr/>
          <p:nvPr/>
        </p:nvSpPr>
        <p:spPr>
          <a:xfrm rot="8770036">
            <a:off x="3370586" y="5720943"/>
            <a:ext cx="528918" cy="2420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D6AB4-C2BD-44FC-93E4-9DEE8936DEB6}"/>
              </a:ext>
            </a:extLst>
          </p:cNvPr>
          <p:cNvSpPr txBox="1"/>
          <p:nvPr/>
        </p:nvSpPr>
        <p:spPr>
          <a:xfrm>
            <a:off x="3932284" y="55204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 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BBC79-86DB-4075-B180-56E31C77623C}"/>
              </a:ext>
            </a:extLst>
          </p:cNvPr>
          <p:cNvSpPr txBox="1"/>
          <p:nvPr/>
        </p:nvSpPr>
        <p:spPr>
          <a:xfrm>
            <a:off x="3845860" y="124609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 regression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F8F269E-4E72-4474-90E3-3E680475B048}"/>
              </a:ext>
            </a:extLst>
          </p:cNvPr>
          <p:cNvSpPr/>
          <p:nvPr/>
        </p:nvSpPr>
        <p:spPr>
          <a:xfrm>
            <a:off x="5652248" y="897360"/>
            <a:ext cx="295835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7BFBF-8D1D-4A15-8005-0959535A5D92}"/>
              </a:ext>
            </a:extLst>
          </p:cNvPr>
          <p:cNvSpPr txBox="1"/>
          <p:nvPr/>
        </p:nvSpPr>
        <p:spPr>
          <a:xfrm>
            <a:off x="5960390" y="7126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39D43-4956-489B-8705-C22AE78D203C}"/>
              </a:ext>
            </a:extLst>
          </p:cNvPr>
          <p:cNvSpPr txBox="1"/>
          <p:nvPr/>
        </p:nvSpPr>
        <p:spPr>
          <a:xfrm>
            <a:off x="5960389" y="124609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D6C05-EB03-4580-9B1B-83C1E0EC86EB}"/>
              </a:ext>
            </a:extLst>
          </p:cNvPr>
          <p:cNvSpPr txBox="1"/>
          <p:nvPr/>
        </p:nvSpPr>
        <p:spPr>
          <a:xfrm>
            <a:off x="5960389" y="17794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Elastic net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0B450-878B-4336-AD2E-81A4F8F2B824}"/>
              </a:ext>
            </a:extLst>
          </p:cNvPr>
          <p:cNvSpPr txBox="1"/>
          <p:nvPr/>
        </p:nvSpPr>
        <p:spPr>
          <a:xfrm>
            <a:off x="3612791" y="2238046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Y(mutation factor) = w</a:t>
            </a:r>
            <a:r>
              <a:rPr lang="en-US" altLang="zh-CN" sz="900" dirty="0"/>
              <a:t>1</a:t>
            </a:r>
            <a:r>
              <a:rPr lang="en-US" altLang="zh-CN" dirty="0"/>
              <a:t>x</a:t>
            </a:r>
            <a:r>
              <a:rPr lang="en-US" altLang="zh-CN" sz="1000" dirty="0"/>
              <a:t>1</a:t>
            </a:r>
            <a:r>
              <a:rPr lang="en-US" altLang="zh-CN" dirty="0"/>
              <a:t> + w</a:t>
            </a:r>
            <a:r>
              <a:rPr lang="en-US" altLang="zh-CN" sz="900" dirty="0"/>
              <a:t>2</a:t>
            </a:r>
            <a:r>
              <a:rPr lang="en-US" altLang="zh-CN" dirty="0"/>
              <a:t>x</a:t>
            </a:r>
            <a:r>
              <a:rPr lang="en-US" altLang="zh-CN" sz="1000" dirty="0"/>
              <a:t>2</a:t>
            </a:r>
            <a:r>
              <a:rPr lang="en-US" altLang="zh-CN" dirty="0"/>
              <a:t> + w</a:t>
            </a:r>
            <a:r>
              <a:rPr lang="en-US" altLang="zh-CN" sz="900" dirty="0"/>
              <a:t>3</a:t>
            </a:r>
            <a:r>
              <a:rPr lang="en-US" altLang="zh-CN" dirty="0"/>
              <a:t>x</a:t>
            </a:r>
            <a:r>
              <a:rPr lang="en-US" altLang="zh-CN" sz="1000" dirty="0"/>
              <a:t>3</a:t>
            </a:r>
            <a:r>
              <a:rPr lang="en-US" altLang="zh-CN" dirty="0"/>
              <a:t> + ….+ </a:t>
            </a:r>
            <a:r>
              <a:rPr lang="en-US" altLang="zh-CN" dirty="0" err="1"/>
              <a:t>w</a:t>
            </a:r>
            <a:r>
              <a:rPr lang="en-US" altLang="zh-CN" sz="900" dirty="0" err="1"/>
              <a:t>n</a:t>
            </a:r>
            <a:r>
              <a:rPr lang="en-US" altLang="zh-CN" dirty="0" err="1"/>
              <a:t>x</a:t>
            </a:r>
            <a:r>
              <a:rPr lang="en-US" altLang="zh-CN" sz="1000" dirty="0" err="1"/>
              <a:t>n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315FC3-AD48-4589-A080-7B8B51177BE4}"/>
              </a:ext>
            </a:extLst>
          </p:cNvPr>
          <p:cNvSpPr txBox="1"/>
          <p:nvPr/>
        </p:nvSpPr>
        <p:spPr>
          <a:xfrm>
            <a:off x="8731623" y="2238045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different restriction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A6F84E-9221-4500-9126-B6A82540B125}"/>
              </a:ext>
            </a:extLst>
          </p:cNvPr>
          <p:cNvSpPr txBox="1"/>
          <p:nvPr/>
        </p:nvSpPr>
        <p:spPr>
          <a:xfrm>
            <a:off x="1180404" y="364675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 tree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973E0-3A49-40F5-8143-8134E20E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793771" y="3061908"/>
            <a:ext cx="2592375" cy="20681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0785F-FCDB-4FCA-B3D6-16E2F06A72DD}"/>
              </a:ext>
            </a:extLst>
          </p:cNvPr>
          <p:cNvSpPr txBox="1"/>
          <p:nvPr/>
        </p:nvSpPr>
        <p:spPr>
          <a:xfrm>
            <a:off x="6546448" y="3646752"/>
            <a:ext cx="4193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example:</a:t>
            </a:r>
          </a:p>
          <a:p>
            <a:r>
              <a:rPr lang="en-US" altLang="zh-CN" dirty="0"/>
              <a:t>TF binding activity is the strongest factor</a:t>
            </a:r>
          </a:p>
          <a:p>
            <a:r>
              <a:rPr lang="en-US" altLang="zh-CN" dirty="0"/>
              <a:t>Only when the region can bind with TF</a:t>
            </a:r>
          </a:p>
          <a:p>
            <a:r>
              <a:rPr lang="en-US" altLang="zh-CN" dirty="0"/>
              <a:t>It can be accessed by other factors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D9A632-E148-45FA-A094-A9E43D8B97D2}"/>
              </a:ext>
            </a:extLst>
          </p:cNvPr>
          <p:cNvSpPr txBox="1"/>
          <p:nvPr/>
        </p:nvSpPr>
        <p:spPr>
          <a:xfrm>
            <a:off x="8643335" y="129070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ACCURACY&lt;0.2%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08958E-002B-4217-B84F-442A85FF6D67}"/>
              </a:ext>
            </a:extLst>
          </p:cNvPr>
          <p:cNvSpPr txBox="1"/>
          <p:nvPr/>
        </p:nvSpPr>
        <p:spPr>
          <a:xfrm>
            <a:off x="6047913" y="5058815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reduce the information entropy at first, I set the</a:t>
            </a:r>
          </a:p>
          <a:p>
            <a:r>
              <a:rPr lang="en-US" altLang="zh-CN" dirty="0"/>
              <a:t>Value of input -2 instead of 0 to make it easier to </a:t>
            </a:r>
          </a:p>
          <a:p>
            <a:r>
              <a:rPr lang="en-US" altLang="zh-CN" dirty="0"/>
              <a:t>be seen as a key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95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B170E7-496B-488C-8346-DB3C35D55D15}"/>
              </a:ext>
            </a:extLst>
          </p:cNvPr>
          <p:cNvSpPr txBox="1"/>
          <p:nvPr/>
        </p:nvSpPr>
        <p:spPr>
          <a:xfrm>
            <a:off x="484094" y="403412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Forest: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683B5-71A4-48D0-AA16-758812D2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3394" y="1224144"/>
            <a:ext cx="2592375" cy="2068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51223-5958-4C50-9D12-535F351E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574571" y="1224145"/>
            <a:ext cx="2592375" cy="2068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EF66B-F5C9-4AD1-B53A-D267B00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799813" y="1224144"/>
            <a:ext cx="2592375" cy="2068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4B894F-DBEA-40A5-8862-2AB4516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025054" y="1224141"/>
            <a:ext cx="2592375" cy="20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E8152-7B1C-499E-B22E-5EF35011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9266232" y="1224141"/>
            <a:ext cx="2592375" cy="20681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C701D1-44FE-42FC-BD53-D1CBB2B2323B}"/>
              </a:ext>
            </a:extLst>
          </p:cNvPr>
          <p:cNvSpPr txBox="1"/>
          <p:nvPr/>
        </p:nvSpPr>
        <p:spPr>
          <a:xfrm>
            <a:off x="728184" y="3675530"/>
            <a:ext cx="1088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Randomly use different part of the input data (different feature and different sample) to build different trees,</a:t>
            </a:r>
          </a:p>
          <a:p>
            <a:r>
              <a:rPr lang="en-US" altLang="zh-CN" dirty="0"/>
              <a:t>Take the average output as the final output.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2BC64-F471-4E04-AEB0-E5B6609213B2}"/>
              </a:ext>
            </a:extLst>
          </p:cNvPr>
          <p:cNvSpPr txBox="1"/>
          <p:nvPr/>
        </p:nvSpPr>
        <p:spPr>
          <a:xfrm>
            <a:off x="2443396" y="4805083"/>
            <a:ext cx="745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80% as training set and 20% as test set separately to avoid over fitting.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7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B3A6F-5A3B-4563-8328-C9689165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46"/>
            <a:ext cx="12192000" cy="63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DA2CA-1096-4C54-B1D2-3BD4598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" y="841671"/>
            <a:ext cx="5728147" cy="4425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922DF7-2A93-4980-8FBF-86EADBE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82" y="1009298"/>
            <a:ext cx="5445830" cy="4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6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68A617-6034-4CA4-9700-C676913613E1}"/>
              </a:ext>
            </a:extLst>
          </p:cNvPr>
          <p:cNvGrpSpPr/>
          <p:nvPr/>
        </p:nvGrpSpPr>
        <p:grpSpPr>
          <a:xfrm>
            <a:off x="311286" y="710120"/>
            <a:ext cx="8735438" cy="2363179"/>
            <a:chOff x="0" y="0"/>
            <a:chExt cx="9816550" cy="26556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BEABE1-A940-4DFB-9196-15B77EEE8D98}"/>
                </a:ext>
              </a:extLst>
            </p:cNvPr>
            <p:cNvGrpSpPr/>
            <p:nvPr/>
          </p:nvGrpSpPr>
          <p:grpSpPr>
            <a:xfrm>
              <a:off x="0" y="0"/>
              <a:ext cx="6611355" cy="2655650"/>
              <a:chOff x="0" y="0"/>
              <a:chExt cx="6611355" cy="265565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CBCD05-B610-45A2-A272-92BE02D28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3508370" cy="258755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1812CE1-89F0-4881-A36A-68188143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05195" y="0"/>
                <a:ext cx="3406160" cy="265565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F37B55-35A3-4D4D-80C6-BFDB64A3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2968" y="0"/>
              <a:ext cx="3573582" cy="26556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3791CD9-6AA7-4D96-BF21-A1AD6AA7E1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1553" y="736141"/>
            <a:ext cx="3102196" cy="231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7C108-5602-4A4A-8E72-4AD2D72C6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56" y="3214777"/>
            <a:ext cx="3180018" cy="2311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9F2F9E-4004-46DC-9C93-F1AA651E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473" y="3175300"/>
            <a:ext cx="3121988" cy="2390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900883-B3D4-4D94-A40E-D8875E214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858" y="3175300"/>
            <a:ext cx="3017988" cy="23905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A92D9A4-5093-4B4B-9288-4266CDF737A2}"/>
              </a:ext>
            </a:extLst>
          </p:cNvPr>
          <p:cNvSpPr txBox="1"/>
          <p:nvPr/>
        </p:nvSpPr>
        <p:spPr>
          <a:xfrm>
            <a:off x="4978546" y="565142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Choose 64 estimator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38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D8D7-461D-452F-98F8-753B355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generalization ability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09574-9828-4CC1-8D97-E87CAE3B511A}"/>
              </a:ext>
            </a:extLst>
          </p:cNvPr>
          <p:cNvGrpSpPr/>
          <p:nvPr/>
        </p:nvGrpSpPr>
        <p:grpSpPr>
          <a:xfrm>
            <a:off x="1408791" y="979509"/>
            <a:ext cx="9374418" cy="5466029"/>
            <a:chOff x="601677" y="853779"/>
            <a:chExt cx="9374418" cy="54660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390F36-E2FD-4CF1-BDD0-DD09888E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16" y="868362"/>
              <a:ext cx="3169025" cy="242557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5A11B3-8DC3-4DCE-B246-80B39E7AB5B2}"/>
                </a:ext>
              </a:extLst>
            </p:cNvPr>
            <p:cNvSpPr txBox="1"/>
            <p:nvPr/>
          </p:nvSpPr>
          <p:spPr>
            <a:xfrm>
              <a:off x="735106" y="3194736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Trainning</a:t>
              </a:r>
              <a:r>
                <a:rPr lang="en-US" altLang="zh-CN" dirty="0"/>
                <a:t> set:0.2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45F20-04E9-44AF-B8B1-C2F287FC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398" y="907524"/>
              <a:ext cx="3105989" cy="23472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986D01-F1D9-48E4-9688-E9C729BC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387" y="853779"/>
              <a:ext cx="3216708" cy="245473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2FF30A-8C10-4F8A-8DFB-ACCAE70A82D4}"/>
                </a:ext>
              </a:extLst>
            </p:cNvPr>
            <p:cNvSpPr txBox="1"/>
            <p:nvPr/>
          </p:nvSpPr>
          <p:spPr>
            <a:xfrm>
              <a:off x="4966583" y="319473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9C81F9-863B-42B7-A458-C8A29F912AE6}"/>
                </a:ext>
              </a:extLst>
            </p:cNvPr>
            <p:cNvSpPr txBox="1"/>
            <p:nvPr/>
          </p:nvSpPr>
          <p:spPr>
            <a:xfrm>
              <a:off x="8226594" y="319473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0.35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F40A03-87CD-4702-B068-3C3DA618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677" y="3511900"/>
              <a:ext cx="3169025" cy="24385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2CE9-7775-4442-8C27-9085AB44FE49}"/>
                </a:ext>
              </a:extLst>
            </p:cNvPr>
            <p:cNvSpPr txBox="1"/>
            <p:nvPr/>
          </p:nvSpPr>
          <p:spPr>
            <a:xfrm>
              <a:off x="1888904" y="595047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0.4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3129DF-1B69-479F-957E-A01F900F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8038" y="3457386"/>
              <a:ext cx="3216708" cy="24930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D191B3-157E-4550-811B-417F72475A24}"/>
                </a:ext>
              </a:extLst>
            </p:cNvPr>
            <p:cNvSpPr txBox="1"/>
            <p:nvPr/>
          </p:nvSpPr>
          <p:spPr>
            <a:xfrm>
              <a:off x="4778466" y="5914681"/>
              <a:ext cx="855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0.45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F96057E-0953-452E-810A-85517095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34371" y="3436424"/>
              <a:ext cx="3216708" cy="251693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0A67-DAD1-49F2-BE08-1ADAAB282462}"/>
                </a:ext>
              </a:extLst>
            </p:cNvPr>
            <p:cNvSpPr txBox="1"/>
            <p:nvPr/>
          </p:nvSpPr>
          <p:spPr>
            <a:xfrm>
              <a:off x="8287508" y="591468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50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63350A0-0C8F-4E1E-ABD4-41CD7E411D22}"/>
              </a:ext>
            </a:extLst>
          </p:cNvPr>
          <p:cNvGrpSpPr/>
          <p:nvPr/>
        </p:nvGrpSpPr>
        <p:grpSpPr>
          <a:xfrm>
            <a:off x="22730" y="961882"/>
            <a:ext cx="8459804" cy="5597304"/>
            <a:chOff x="287447" y="769408"/>
            <a:chExt cx="6384285" cy="531644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FC3DF9-638D-417E-9139-1B6024D7663F}"/>
                </a:ext>
              </a:extLst>
            </p:cNvPr>
            <p:cNvGrpSpPr/>
            <p:nvPr/>
          </p:nvGrpSpPr>
          <p:grpSpPr>
            <a:xfrm>
              <a:off x="287447" y="769408"/>
              <a:ext cx="6384285" cy="5316442"/>
              <a:chOff x="1893358" y="742950"/>
              <a:chExt cx="6915150" cy="555390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9CF4B10-B56E-4FE2-80DF-C9E4F93A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3358" y="742950"/>
                <a:ext cx="6915150" cy="53721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AA58F6-93EE-41D8-9E4B-C0A0A7D7C143}"/>
                  </a:ext>
                </a:extLst>
              </p:cNvPr>
              <p:cNvSpPr txBox="1"/>
              <p:nvPr/>
            </p:nvSpPr>
            <p:spPr>
              <a:xfrm>
                <a:off x="5039790" y="5930385"/>
                <a:ext cx="529629" cy="366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data</a:t>
                </a:r>
                <a:endParaRPr lang="zh-CN" altLang="en-US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EBC4A0-5A0D-4B31-858D-F7852475653F}"/>
                  </a:ext>
                </a:extLst>
              </p:cNvPr>
              <p:cNvSpPr txBox="1"/>
              <p:nvPr/>
            </p:nvSpPr>
            <p:spPr>
              <a:xfrm rot="5400000">
                <a:off x="1618984" y="3278051"/>
                <a:ext cx="918079" cy="301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predict</a:t>
                </a:r>
                <a:endParaRPr lang="zh-CN" altLang="en-US" b="1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2F137B1-5282-4217-AE06-2BB817CEA393}"/>
                </a:ext>
              </a:extLst>
            </p:cNvPr>
            <p:cNvSpPr txBox="1"/>
            <p:nvPr/>
          </p:nvSpPr>
          <p:spPr>
            <a:xfrm>
              <a:off x="4592717" y="775146"/>
              <a:ext cx="1301905" cy="350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Estimator = 30</a:t>
              </a:r>
              <a:endParaRPr lang="zh-CN" altLang="en-US" b="1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2B0D9C-FFCD-41A7-947E-9498023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6"/>
          <a:stretch/>
        </p:blipFill>
        <p:spPr>
          <a:xfrm>
            <a:off x="6008532" y="868957"/>
            <a:ext cx="6183468" cy="4851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9CB24-9687-4B56-987B-F487926C07E7}"/>
              </a:ext>
            </a:extLst>
          </p:cNvPr>
          <p:cNvSpPr txBox="1"/>
          <p:nvPr/>
        </p:nvSpPr>
        <p:spPr>
          <a:xfrm>
            <a:off x="10318890" y="98247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Estimator = 8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6580AB-A2BB-4E05-986F-038F4B3E3F7A}"/>
              </a:ext>
            </a:extLst>
          </p:cNvPr>
          <p:cNvSpPr txBox="1"/>
          <p:nvPr/>
        </p:nvSpPr>
        <p:spPr>
          <a:xfrm>
            <a:off x="8869820" y="531379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4DDFB-0E6B-4481-B639-16E97DA64ADA}"/>
              </a:ext>
            </a:extLst>
          </p:cNvPr>
          <p:cNvSpPr txBox="1"/>
          <p:nvPr/>
        </p:nvSpPr>
        <p:spPr>
          <a:xfrm rot="5400000">
            <a:off x="5861408" y="315630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predict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5819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25575-6852-4C76-B9D5-1E0B526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0" y="61831"/>
            <a:ext cx="2802129" cy="214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F73ECD-286B-4657-BD35-3539E94A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064" y="57349"/>
            <a:ext cx="2801340" cy="2168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66F77C-844C-4DA1-94A8-ED5733A6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70" y="86970"/>
            <a:ext cx="2716571" cy="2148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822CD6-E9BF-445A-A2F2-838B5FC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828" y="107807"/>
            <a:ext cx="2716571" cy="2069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A1806-38A9-4999-8B23-3C7F5E26E1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21" y="2148550"/>
            <a:ext cx="2801340" cy="2168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E1DCED-AE4F-4B0C-90E5-22DA2047A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672" y="2177125"/>
            <a:ext cx="2864124" cy="2144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E5C8FD-4768-4BE7-A357-076341C0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943" y="2152064"/>
            <a:ext cx="2807696" cy="2158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2469D-3583-4A67-9485-95A04E67D71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907" y="2115210"/>
            <a:ext cx="2857740" cy="22172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72992-FF0E-41EF-A25A-4E394D52A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722" y="4221946"/>
            <a:ext cx="2882819" cy="22377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E9BAF-2D26-40CB-87AF-8DC23ED96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566" y="4310696"/>
            <a:ext cx="2767241" cy="21714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E92A3BB-18A6-4ED5-8995-6E5ABD6A3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5952" y="4313623"/>
            <a:ext cx="2765928" cy="21306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04E46F-AFF3-406B-8D7A-490D56FF9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86" y="4279319"/>
            <a:ext cx="2802129" cy="2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2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BE423C-72D0-4CCC-A5E7-7F60B27F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" y="23639"/>
            <a:ext cx="2929777" cy="229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D7B8D-8585-4630-BA5A-851ADA1F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23639"/>
            <a:ext cx="2750483" cy="2238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8A8CE5-BE1F-4B36-804B-10D9025E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30" y="23639"/>
            <a:ext cx="2810189" cy="2232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33B80F-C67A-4845-9011-A3E8F838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48" y="44492"/>
            <a:ext cx="2800905" cy="2182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C42BA1-557C-4D53-A8A8-77D69551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141" y="2220473"/>
            <a:ext cx="3017941" cy="2348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CB3154-CF62-4765-BB14-5A659BE368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781" y="2255703"/>
            <a:ext cx="3027691" cy="2346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E71672-7C48-4DAA-9D63-700CB4B3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2" y="2220474"/>
            <a:ext cx="2953195" cy="23465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EC95D4-E89B-4B35-82A2-548FE6A94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342" y="2168336"/>
            <a:ext cx="2953195" cy="23593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5C4BCE-1177-4FEC-A1F3-0FA72F127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8" y="4536800"/>
            <a:ext cx="2845042" cy="22739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05E7DE0-6EF7-4BBC-BC88-E3077EEA7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396" y="4527711"/>
            <a:ext cx="2990602" cy="24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59D6B7-E79B-4C73-8124-729E6C4BD719}"/>
              </a:ext>
            </a:extLst>
          </p:cNvPr>
          <p:cNvSpPr txBox="1"/>
          <p:nvPr/>
        </p:nvSpPr>
        <p:spPr>
          <a:xfrm>
            <a:off x="328427" y="600296"/>
            <a:ext cx="102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 explain the reason that nekl-4 share a suppressor mutant with nekl-3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5DEFC7-D3A6-42F8-8375-29C411F6C61F}"/>
              </a:ext>
            </a:extLst>
          </p:cNvPr>
          <p:cNvSpPr txBox="1"/>
          <p:nvPr/>
        </p:nvSpPr>
        <p:spPr>
          <a:xfrm>
            <a:off x="1237021" y="1797186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P(no-sup) = (9703-95)/(9703-75)</a:t>
            </a:r>
            <a:endParaRPr lang="zh-CN" altLang="en-US" sz="28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5AA8CA-C346-482A-9967-29E5985D313D}"/>
              </a:ext>
            </a:extLst>
          </p:cNvPr>
          <p:cNvGrpSpPr/>
          <p:nvPr/>
        </p:nvGrpSpPr>
        <p:grpSpPr>
          <a:xfrm>
            <a:off x="1186248" y="2108635"/>
            <a:ext cx="8498449" cy="923330"/>
            <a:chOff x="534935" y="1944349"/>
            <a:chExt cx="8498449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C25A855-8DD5-4525-841C-53881CF9EAA6}"/>
                </a:ext>
              </a:extLst>
            </p:cNvPr>
            <p:cNvSpPr txBox="1"/>
            <p:nvPr/>
          </p:nvSpPr>
          <p:spPr>
            <a:xfrm>
              <a:off x="534935" y="2245711"/>
              <a:ext cx="4177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2. P(nekl-4+,nekl-3+) = </a:t>
              </a:r>
              <a:endParaRPr lang="zh-CN" altLang="en-US" sz="2800" b="1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25E76E-479C-4512-A5DB-02D36A40D3CC}"/>
                </a:ext>
              </a:extLst>
            </p:cNvPr>
            <p:cNvGrpSpPr/>
            <p:nvPr/>
          </p:nvGrpSpPr>
          <p:grpSpPr>
            <a:xfrm>
              <a:off x="4570866" y="1944349"/>
              <a:ext cx="4462518" cy="923330"/>
              <a:chOff x="6511881" y="3018617"/>
              <a:chExt cx="4462518" cy="92333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6BD385-C71A-4976-ACE9-1182AB869B9C}"/>
                  </a:ext>
                </a:extLst>
              </p:cNvPr>
              <p:cNvSpPr txBox="1"/>
              <p:nvPr/>
            </p:nvSpPr>
            <p:spPr>
              <a:xfrm>
                <a:off x="6511881" y="3018617"/>
                <a:ext cx="4492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/>
                  <a:t>c</a:t>
                </a:r>
                <a:endParaRPr lang="zh-CN" altLang="en-US" sz="5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75A2F-DCBF-4CB5-85AA-0B561A7965B2}"/>
                  </a:ext>
                </a:extLst>
              </p:cNvPr>
              <p:cNvSpPr txBox="1"/>
              <p:nvPr/>
            </p:nvSpPr>
            <p:spPr>
              <a:xfrm>
                <a:off x="6878272" y="3521414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</a:t>
                </a:r>
                <a:endParaRPr lang="zh-CN" altLang="en-US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CD14B2B-C09E-407C-80CB-586C4B8A18B7}"/>
                  </a:ext>
                </a:extLst>
              </p:cNvPr>
              <p:cNvSpPr txBox="1"/>
              <p:nvPr/>
            </p:nvSpPr>
            <p:spPr>
              <a:xfrm>
                <a:off x="6961166" y="323038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5BE115-F263-478D-86C5-957DF0D5A3A2}"/>
                  </a:ext>
                </a:extLst>
              </p:cNvPr>
              <p:cNvSpPr txBox="1"/>
              <p:nvPr/>
            </p:nvSpPr>
            <p:spPr>
              <a:xfrm>
                <a:off x="7278024" y="3259803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P(++)</a:t>
                </a:r>
                <a:endParaRPr lang="zh-CN" altLang="en-US" sz="32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D55FB9-6E67-499C-B9EE-41B8E2B6F7AE}"/>
                  </a:ext>
                </a:extLst>
              </p:cNvPr>
              <p:cNvSpPr txBox="1"/>
              <p:nvPr/>
            </p:nvSpPr>
            <p:spPr>
              <a:xfrm>
                <a:off x="8312616" y="311095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n</a:t>
                </a:r>
                <a:endParaRPr lang="zh-CN" altLang="en-US" b="1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35E3F7-5580-4390-8CE0-E80175DCC6D3}"/>
                  </a:ext>
                </a:extLst>
              </p:cNvPr>
              <p:cNvSpPr txBox="1"/>
              <p:nvPr/>
            </p:nvSpPr>
            <p:spPr>
              <a:xfrm>
                <a:off x="8551874" y="3259802"/>
                <a:ext cx="1973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(1-P(++))</a:t>
                </a:r>
                <a:endParaRPr lang="zh-CN" altLang="en-US" sz="3200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EACACA-6876-4CC2-A28D-BB393DE360B1}"/>
                  </a:ext>
                </a:extLst>
              </p:cNvPr>
              <p:cNvSpPr txBox="1"/>
              <p:nvPr/>
            </p:nvSpPr>
            <p:spPr>
              <a:xfrm>
                <a:off x="10283184" y="3135363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95-n</a:t>
                </a:r>
                <a:endParaRPr lang="zh-CN" altLang="en-US" b="1" dirty="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020F7-7673-4DC3-85F5-934AE6B09635}"/>
              </a:ext>
            </a:extLst>
          </p:cNvPr>
          <p:cNvSpPr txBox="1"/>
          <p:nvPr/>
        </p:nvSpPr>
        <p:spPr>
          <a:xfrm>
            <a:off x="1258021" y="3010032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3.P(++) = (7/95)*(75/95) = 0.0582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EFA33-8896-48AF-8095-B90A2BAC0734}"/>
              </a:ext>
            </a:extLst>
          </p:cNvPr>
          <p:cNvSpPr txBox="1"/>
          <p:nvPr/>
        </p:nvSpPr>
        <p:spPr>
          <a:xfrm>
            <a:off x="1258021" y="3669802"/>
            <a:ext cx="666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When one of them is no-suppressor mutation: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6249" y="4001543"/>
            <a:ext cx="9441793" cy="923330"/>
            <a:chOff x="1186248" y="4001542"/>
            <a:chExt cx="9441793" cy="923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9D1C88-43FC-4DCE-8E6C-65F23ED4C97E}"/>
                </a:ext>
              </a:extLst>
            </p:cNvPr>
            <p:cNvGrpSpPr/>
            <p:nvPr/>
          </p:nvGrpSpPr>
          <p:grpSpPr>
            <a:xfrm>
              <a:off x="1186248" y="4001542"/>
              <a:ext cx="8010871" cy="923330"/>
              <a:chOff x="534935" y="1944349"/>
              <a:chExt cx="8010871" cy="92333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DE730F-A48A-4139-8BA1-58003CD869C1}"/>
                  </a:ext>
                </a:extLst>
              </p:cNvPr>
              <p:cNvSpPr txBox="1"/>
              <p:nvPr/>
            </p:nvSpPr>
            <p:spPr>
              <a:xfrm>
                <a:off x="534935" y="2245711"/>
                <a:ext cx="41777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2. P(nekl-4+,nekl-3+) = </a:t>
                </a:r>
                <a:endParaRPr lang="zh-CN" altLang="en-US" sz="2800" b="1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DBD1BC-8D7A-442B-9ED0-3CBD662C4A5A}"/>
                  </a:ext>
                </a:extLst>
              </p:cNvPr>
              <p:cNvGrpSpPr/>
              <p:nvPr/>
            </p:nvGrpSpPr>
            <p:grpSpPr>
              <a:xfrm>
                <a:off x="4570866" y="1944349"/>
                <a:ext cx="3974940" cy="923330"/>
                <a:chOff x="6511881" y="3018617"/>
                <a:chExt cx="3974940" cy="923330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8A2F1F-E46A-467D-BE04-D76EFEF41D16}"/>
                    </a:ext>
                  </a:extLst>
                </p:cNvPr>
                <p:cNvSpPr txBox="1"/>
                <p:nvPr/>
              </p:nvSpPr>
              <p:spPr>
                <a:xfrm>
                  <a:off x="6511881" y="3018617"/>
                  <a:ext cx="44928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dirty="0"/>
                    <a:t>c</a:t>
                  </a:r>
                  <a:endParaRPr lang="zh-CN" altLang="en-US" sz="5400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A40C56A-4D04-45CB-8DA7-0B7985DDA14F}"/>
                    </a:ext>
                  </a:extLst>
                </p:cNvPr>
                <p:cNvSpPr txBox="1"/>
                <p:nvPr/>
              </p:nvSpPr>
              <p:spPr>
                <a:xfrm>
                  <a:off x="6878272" y="3521414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</a:t>
                  </a:r>
                  <a:endParaRPr lang="zh-CN" altLang="en-US" b="1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BB4943-2F0E-4BBD-9FA7-3D849AF441D8}"/>
                    </a:ext>
                  </a:extLst>
                </p:cNvPr>
                <p:cNvSpPr txBox="1"/>
                <p:nvPr/>
              </p:nvSpPr>
              <p:spPr>
                <a:xfrm>
                  <a:off x="6961166" y="3230388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C0776C-1F74-4745-9818-FF602F8A4784}"/>
                    </a:ext>
                  </a:extLst>
                </p:cNvPr>
                <p:cNvSpPr txBox="1"/>
                <p:nvPr/>
              </p:nvSpPr>
              <p:spPr>
                <a:xfrm>
                  <a:off x="7236921" y="3350756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0.0582</a:t>
                  </a:r>
                  <a:endParaRPr lang="zh-CN" altLang="en-US" sz="2400" b="1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B5E4ED3-564E-4E27-AA95-B4085E3C4653}"/>
                    </a:ext>
                  </a:extLst>
                </p:cNvPr>
                <p:cNvSpPr txBox="1"/>
                <p:nvPr/>
              </p:nvSpPr>
              <p:spPr>
                <a:xfrm>
                  <a:off x="8312616" y="311095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n</a:t>
                  </a:r>
                  <a:endParaRPr lang="zh-CN" altLang="en-US" b="1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F3814E1-943F-47E3-9BF8-5304B3E9BCE6}"/>
                    </a:ext>
                  </a:extLst>
                </p:cNvPr>
                <p:cNvSpPr txBox="1"/>
                <p:nvPr/>
              </p:nvSpPr>
              <p:spPr>
                <a:xfrm>
                  <a:off x="8546320" y="3343153"/>
                  <a:ext cx="1334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* 0.9418</a:t>
                  </a:r>
                  <a:endParaRPr lang="zh-CN" altLang="en-US" sz="2400" b="1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818EF47-EF2F-45E3-9AAB-718F416DFD00}"/>
                    </a:ext>
                  </a:extLst>
                </p:cNvPr>
                <p:cNvSpPr txBox="1"/>
                <p:nvPr/>
              </p:nvSpPr>
              <p:spPr>
                <a:xfrm>
                  <a:off x="9795606" y="315088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/>
                    <a:t>95-n</a:t>
                  </a:r>
                  <a:endParaRPr lang="zh-CN" altLang="en-US" b="1" dirty="0"/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5210AC-0A56-4855-813A-A286C811F0BF}"/>
                </a:ext>
              </a:extLst>
            </p:cNvPr>
            <p:cNvSpPr txBox="1"/>
            <p:nvPr/>
          </p:nvSpPr>
          <p:spPr>
            <a:xfrm>
              <a:off x="8824342" y="4353178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* P(no-sup)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9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00123-EE64-4CDD-9B53-2B61E952A910}"/>
              </a:ext>
            </a:extLst>
          </p:cNvPr>
          <p:cNvSpPr txBox="1"/>
          <p:nvPr/>
        </p:nvSpPr>
        <p:spPr>
          <a:xfrm>
            <a:off x="484094" y="26894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tree might be like: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530E09-25B6-48F3-BC8A-44A6C0CB5352}"/>
              </a:ext>
            </a:extLst>
          </p:cNvPr>
          <p:cNvGrpSpPr/>
          <p:nvPr/>
        </p:nvGrpSpPr>
        <p:grpSpPr>
          <a:xfrm>
            <a:off x="1911922" y="536537"/>
            <a:ext cx="6826218" cy="5573341"/>
            <a:chOff x="2611169" y="222773"/>
            <a:chExt cx="6826218" cy="5573341"/>
          </a:xfrm>
          <a:solidFill>
            <a:schemeClr val="accent2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4CB9353-310E-4EEA-8114-125CF6B24783}"/>
                </a:ext>
              </a:extLst>
            </p:cNvPr>
            <p:cNvGrpSpPr/>
            <p:nvPr/>
          </p:nvGrpSpPr>
          <p:grpSpPr>
            <a:xfrm>
              <a:off x="4620015" y="222773"/>
              <a:ext cx="2808529" cy="1328120"/>
              <a:chOff x="4620015" y="222773"/>
              <a:chExt cx="2808529" cy="1328120"/>
            </a:xfrm>
            <a:grpFill/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5A4A39A-C9F0-4C9B-882E-6A1EC614ABA8}"/>
                  </a:ext>
                </a:extLst>
              </p:cNvPr>
              <p:cNvGrpSpPr/>
              <p:nvPr/>
            </p:nvGrpSpPr>
            <p:grpSpPr>
              <a:xfrm>
                <a:off x="4620015" y="222773"/>
                <a:ext cx="2808529" cy="864663"/>
                <a:chOff x="3840085" y="294984"/>
                <a:chExt cx="2808529" cy="864663"/>
              </a:xfrm>
              <a:grpFill/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1EA6317F-F3D3-459D-8D3E-A9500330C41E}"/>
                    </a:ext>
                  </a:extLst>
                </p:cNvPr>
                <p:cNvSpPr/>
                <p:nvPr/>
              </p:nvSpPr>
              <p:spPr>
                <a:xfrm>
                  <a:off x="3840085" y="294984"/>
                  <a:ext cx="2808529" cy="8646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F74C3F5-DC60-403A-A3B3-845ADBF25EC9}"/>
                    </a:ext>
                  </a:extLst>
                </p:cNvPr>
                <p:cNvSpPr txBox="1"/>
                <p:nvPr/>
              </p:nvSpPr>
              <p:spPr>
                <a:xfrm>
                  <a:off x="4201822" y="404151"/>
                  <a:ext cx="22284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HIS-27(high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H3K4me3(low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4B527BC8-1325-49F0-A575-A2D831E3DC51}"/>
                  </a:ext>
                </a:extLst>
              </p:cNvPr>
              <p:cNvSpPr/>
              <p:nvPr/>
            </p:nvSpPr>
            <p:spPr>
              <a:xfrm>
                <a:off x="5856191" y="106188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42C13F-A152-48DC-AB2C-6F20D9B4DA7C}"/>
                </a:ext>
              </a:extLst>
            </p:cNvPr>
            <p:cNvGrpSpPr/>
            <p:nvPr/>
          </p:nvGrpSpPr>
          <p:grpSpPr>
            <a:xfrm>
              <a:off x="4881278" y="1634508"/>
              <a:ext cx="2286001" cy="1115525"/>
              <a:chOff x="4881278" y="1634508"/>
              <a:chExt cx="2286001" cy="1115525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365689-26CF-4F99-AFC5-20F8606518BC}"/>
                  </a:ext>
                </a:extLst>
              </p:cNvPr>
              <p:cNvGrpSpPr/>
              <p:nvPr/>
            </p:nvGrpSpPr>
            <p:grpSpPr>
              <a:xfrm>
                <a:off x="4881278" y="1634508"/>
                <a:ext cx="2286001" cy="703792"/>
                <a:chOff x="4052046" y="358588"/>
                <a:chExt cx="2286001" cy="703792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262F1C0-86B8-4847-8828-80170D9BCB8B}"/>
                    </a:ext>
                  </a:extLst>
                </p:cNvPr>
                <p:cNvSpPr/>
                <p:nvPr/>
              </p:nvSpPr>
              <p:spPr>
                <a:xfrm>
                  <a:off x="4052046" y="358588"/>
                  <a:ext cx="2286001" cy="7037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B1C59B9-D38E-43BE-9249-E19BA76D1202}"/>
                    </a:ext>
                  </a:extLst>
                </p:cNvPr>
                <p:cNvSpPr txBox="1"/>
                <p:nvPr/>
              </p:nvSpPr>
              <p:spPr>
                <a:xfrm>
                  <a:off x="4335636" y="362481"/>
                  <a:ext cx="189987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W03F9.2(mid)</a:t>
                  </a:r>
                </a:p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H3K27(low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freq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BC8E823F-7C2A-4E47-8A1C-C942A58B30FE}"/>
                  </a:ext>
                </a:extLst>
              </p:cNvPr>
              <p:cNvSpPr/>
              <p:nvPr/>
            </p:nvSpPr>
            <p:spPr>
              <a:xfrm>
                <a:off x="5856189" y="2261026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AD1F0-7182-4F70-9452-1A1175496392}"/>
                </a:ext>
              </a:extLst>
            </p:cNvPr>
            <p:cNvGrpSpPr/>
            <p:nvPr/>
          </p:nvGrpSpPr>
          <p:grpSpPr>
            <a:xfrm>
              <a:off x="2611169" y="2889990"/>
              <a:ext cx="6826218" cy="1028017"/>
              <a:chOff x="2736290" y="1672014"/>
              <a:chExt cx="6826218" cy="1028017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64E009E-24D7-4234-82B4-317374EE2FF0}"/>
                  </a:ext>
                </a:extLst>
              </p:cNvPr>
              <p:cNvGrpSpPr/>
              <p:nvPr/>
            </p:nvGrpSpPr>
            <p:grpSpPr>
              <a:xfrm>
                <a:off x="2736290" y="1672014"/>
                <a:ext cx="6826218" cy="589012"/>
                <a:chOff x="1907058" y="396094"/>
                <a:chExt cx="6826218" cy="589012"/>
              </a:xfrm>
              <a:grpFill/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79A17BE-40D0-4A9C-BA2F-593FA6D7E120}"/>
                    </a:ext>
                  </a:extLst>
                </p:cNvPr>
                <p:cNvSpPr/>
                <p:nvPr/>
              </p:nvSpPr>
              <p:spPr>
                <a:xfrm>
                  <a:off x="1907058" y="396094"/>
                  <a:ext cx="6826218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530E9F-675C-4184-A55D-8682A61B4CB8}"/>
                    </a:ext>
                  </a:extLst>
                </p:cNvPr>
                <p:cNvSpPr txBox="1"/>
                <p:nvPr/>
              </p:nvSpPr>
              <p:spPr>
                <a:xfrm>
                  <a:off x="2609514" y="496099"/>
                  <a:ext cx="526618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LEM2,unc-39,unc-62,Y39G10AR18,HCP3,H4Dam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E8D2E206-3A97-4091-9F80-65C7CFE0BADD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9A9C061-2E02-4DAD-9552-9BBBF30B3E50}"/>
                </a:ext>
              </a:extLst>
            </p:cNvPr>
            <p:cNvGrpSpPr/>
            <p:nvPr/>
          </p:nvGrpSpPr>
          <p:grpSpPr>
            <a:xfrm>
              <a:off x="4320988" y="4022440"/>
              <a:ext cx="3352800" cy="1028017"/>
              <a:chOff x="4446109" y="1672014"/>
              <a:chExt cx="3352800" cy="1028017"/>
            </a:xfrm>
            <a:grpFill/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74EF5AF-E024-4A4E-B48F-B228E74D661A}"/>
                  </a:ext>
                </a:extLst>
              </p:cNvPr>
              <p:cNvGrpSpPr/>
              <p:nvPr/>
            </p:nvGrpSpPr>
            <p:grpSpPr>
              <a:xfrm>
                <a:off x="4446109" y="1672014"/>
                <a:ext cx="3352800" cy="589012"/>
                <a:chOff x="3616877" y="396094"/>
                <a:chExt cx="3352800" cy="589012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1F49BB1-683C-4C5E-AD32-9B81DCE60D90}"/>
                    </a:ext>
                  </a:extLst>
                </p:cNvPr>
                <p:cNvSpPr/>
                <p:nvPr/>
              </p:nvSpPr>
              <p:spPr>
                <a:xfrm>
                  <a:off x="3616877" y="396094"/>
                  <a:ext cx="3352800" cy="5890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DCBDDCE-98ED-4E98-949C-1803381C3574}"/>
                    </a:ext>
                  </a:extLst>
                </p:cNvPr>
                <p:cNvSpPr txBox="1"/>
                <p:nvPr/>
              </p:nvSpPr>
              <p:spPr>
                <a:xfrm>
                  <a:off x="3999132" y="504224"/>
                  <a:ext cx="264207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</a:rPr>
                    <a:t>Unused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histone,TF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data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02A787C-31BC-4D18-B85C-1CFC1BC446DA}"/>
                  </a:ext>
                </a:extLst>
              </p:cNvPr>
              <p:cNvSpPr/>
              <p:nvPr/>
            </p:nvSpPr>
            <p:spPr>
              <a:xfrm>
                <a:off x="5981310" y="2211024"/>
                <a:ext cx="336178" cy="48900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C1BA9D1-39FD-46DC-92E9-98274AB9AE5B}"/>
                </a:ext>
              </a:extLst>
            </p:cNvPr>
            <p:cNvGrpSpPr/>
            <p:nvPr/>
          </p:nvGrpSpPr>
          <p:grpSpPr>
            <a:xfrm>
              <a:off x="5316066" y="5207102"/>
              <a:ext cx="1416424" cy="589012"/>
              <a:chOff x="4611955" y="448306"/>
              <a:chExt cx="1416424" cy="589012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B8DAC69-BE21-400F-A8F2-3E927C15CD31}"/>
                  </a:ext>
                </a:extLst>
              </p:cNvPr>
              <p:cNvSpPr/>
              <p:nvPr/>
            </p:nvSpPr>
            <p:spPr>
              <a:xfrm>
                <a:off x="4611955" y="448306"/>
                <a:ext cx="1416424" cy="5890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B84C9F-026D-498B-A764-6C22349EA72E}"/>
                  </a:ext>
                </a:extLst>
              </p:cNvPr>
              <p:cNvSpPr txBox="1"/>
              <p:nvPr/>
            </p:nvSpPr>
            <p:spPr>
              <a:xfrm>
                <a:off x="4929235" y="565772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Code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AF27335-F50E-4406-A8DD-A9B93F8B3E7F}"/>
              </a:ext>
            </a:extLst>
          </p:cNvPr>
          <p:cNvSpPr txBox="1"/>
          <p:nvPr/>
        </p:nvSpPr>
        <p:spPr>
          <a:xfrm>
            <a:off x="9151714" y="7842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Important feature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3E6F9F-93DA-481E-8B17-5DB97D1265C9}"/>
              </a:ext>
            </a:extLst>
          </p:cNvPr>
          <p:cNvSpPr txBox="1"/>
          <p:nvPr/>
        </p:nvSpPr>
        <p:spPr>
          <a:xfrm>
            <a:off x="8738140" y="5608335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Not-so-important feature</a:t>
            </a:r>
            <a:endParaRPr lang="zh-CN" altLang="en-US" dirty="0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4B5D630B-BF85-4699-8ABF-E15D2B701CF0}"/>
              </a:ext>
            </a:extLst>
          </p:cNvPr>
          <p:cNvSpPr/>
          <p:nvPr/>
        </p:nvSpPr>
        <p:spPr>
          <a:xfrm>
            <a:off x="9670469" y="1748118"/>
            <a:ext cx="995083" cy="3505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06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941D53-F428-438D-9EC0-68E7B33A7A02}"/>
              </a:ext>
            </a:extLst>
          </p:cNvPr>
          <p:cNvGrpSpPr/>
          <p:nvPr/>
        </p:nvGrpSpPr>
        <p:grpSpPr>
          <a:xfrm>
            <a:off x="870802" y="904889"/>
            <a:ext cx="9890053" cy="5097326"/>
            <a:chOff x="870802" y="904889"/>
            <a:chExt cx="9890053" cy="5097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F827C0-D0DE-48FE-AD47-A430C0FD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584" y="904889"/>
              <a:ext cx="3319907" cy="257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61DCFB-EF4F-4EB6-A89F-A311637E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958" y="904889"/>
              <a:ext cx="3319907" cy="2524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5688112-6B3F-46AF-8346-561302F5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331" y="953993"/>
              <a:ext cx="3279524" cy="24750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F94670C-0A1F-4AD5-B711-8074857F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802" y="3429000"/>
              <a:ext cx="3457938" cy="25732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29C07D-D22A-45D2-B276-213F0AB3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959" y="3429000"/>
              <a:ext cx="3457938" cy="25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223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253D-3F08-4031-B5DA-B7E1AECB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1" y="457200"/>
            <a:ext cx="3399721" cy="2603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36D99F-7C33-48AF-B69C-03F8072B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21" y="457200"/>
            <a:ext cx="3326180" cy="260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347354-02C2-4730-ADA2-09A6B218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01" y="457200"/>
            <a:ext cx="3326180" cy="2565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99982-1FA5-4953-A6C3-886F7735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7" y="3061057"/>
            <a:ext cx="3420870" cy="2603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D786F-73BB-4C3C-8BF0-6C68F87E5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53" y="3042882"/>
            <a:ext cx="3399721" cy="26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07D73-F8E6-4FDD-97CB-C8B1431002A0}"/>
              </a:ext>
            </a:extLst>
          </p:cNvPr>
          <p:cNvGrpSpPr/>
          <p:nvPr/>
        </p:nvGrpSpPr>
        <p:grpSpPr>
          <a:xfrm>
            <a:off x="505609" y="415499"/>
            <a:ext cx="10942680" cy="6275378"/>
            <a:chOff x="213000" y="196043"/>
            <a:chExt cx="11682591" cy="66997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2485F7-7FF9-474E-8A61-836CA1E8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13" y="218179"/>
              <a:ext cx="2890743" cy="21991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9194-0958-4F76-87CA-39921ED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50" y="196043"/>
              <a:ext cx="2798764" cy="226449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0E19CD-2CE8-4E65-9139-01A25FD8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891" y="218179"/>
              <a:ext cx="2798764" cy="22202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073FB17-8DBA-4262-A05D-15983ACF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346" y="284577"/>
              <a:ext cx="2916936" cy="21975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DFB47A-7E7A-44C6-B66C-492EAEA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36" y="2411836"/>
              <a:ext cx="2925395" cy="22644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2CE86D0-185E-4A86-9C6F-24AE7195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237" y="2438400"/>
              <a:ext cx="2832250" cy="224958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DDCE1-BAAE-4C50-A747-8820541A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9891" y="2466453"/>
              <a:ext cx="2798764" cy="21883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A1E1F1-B8B9-45B2-A68D-8B587589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8655" y="2460535"/>
              <a:ext cx="2916936" cy="2200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66AEBD9-4A07-43B6-A491-BDDBCA31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00" y="4603352"/>
              <a:ext cx="3092264" cy="2266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61E6EA4-A215-4544-85A9-48AD1687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3346" y="4629916"/>
              <a:ext cx="2966545" cy="226582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47C220-D20D-4E0B-9F47-8FD466E3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0324" y="4629916"/>
              <a:ext cx="2832251" cy="22637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65D7083-08D6-4DEA-B37A-E0FE76B3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701" y="4624558"/>
              <a:ext cx="2798764" cy="221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22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350B37-7E62-48E7-8915-6921A39531B4}"/>
              </a:ext>
            </a:extLst>
          </p:cNvPr>
          <p:cNvGrpSpPr/>
          <p:nvPr/>
        </p:nvGrpSpPr>
        <p:grpSpPr>
          <a:xfrm>
            <a:off x="488509" y="0"/>
            <a:ext cx="11214981" cy="2264006"/>
            <a:chOff x="-186449" y="-41569"/>
            <a:chExt cx="12270758" cy="2477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BEAB3F-AD8D-4B7F-B803-D67A09A7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6449" y="-25538"/>
              <a:ext cx="3067132" cy="24559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B62EFD-CF2E-4CC1-BD95-988DDAB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307" y="21291"/>
              <a:ext cx="3090378" cy="24090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55FB9E-4CB3-4FC3-BB64-4CEB3DD3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3421" y="-41569"/>
              <a:ext cx="3256775" cy="24771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0590DF-9BDA-4A5A-AD5C-6EDC3F67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22506" y="-41569"/>
              <a:ext cx="3061803" cy="2445076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164F70-FF24-4F4F-BF01-F1F56C475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2" y="2234701"/>
            <a:ext cx="2976562" cy="2182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C7CEF4-9C71-4083-B6F1-0914EF003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46" y="2200872"/>
            <a:ext cx="2799049" cy="22035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4BEA6-AB3F-4BBC-959F-6B67532CB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29" y="2200872"/>
            <a:ext cx="2782397" cy="21679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D3CE2D-FA51-4939-A910-4B3638762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358" y="2224394"/>
            <a:ext cx="2723897" cy="2144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780A256-23E5-4A62-978D-3FBC343EC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92" y="4451010"/>
            <a:ext cx="2842153" cy="22072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64207D-CBE7-4FA8-9D8B-4BFF15611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291" y="4452859"/>
            <a:ext cx="2911237" cy="22035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709398-6058-4644-960D-28BD91633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105" y="4417182"/>
            <a:ext cx="2842153" cy="2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EBC12-651A-4F77-93C2-1A3AD68D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2" y="3527611"/>
            <a:ext cx="3695491" cy="2911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4649D-C0E1-4619-8844-4AD998D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9" y="590267"/>
            <a:ext cx="3700463" cy="284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1473B-DC2D-452B-97A2-1EC2A116B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8" y="585787"/>
            <a:ext cx="3598783" cy="2843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4C70F-E14C-48CC-8F6E-90AEB63C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63" y="517402"/>
            <a:ext cx="3598783" cy="2911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317B2-1DDF-4005-A259-58481E1D02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10" y="3497386"/>
            <a:ext cx="3700464" cy="286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F99162-C1A0-405F-BCA3-159E7C15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792" y="3459224"/>
            <a:ext cx="3776927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8349404-4B59-4E22-B701-D558D445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2" y="3586778"/>
            <a:ext cx="8841564" cy="2768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1BA1D-2F82-46E5-8015-D840534E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40" y="639468"/>
            <a:ext cx="8636366" cy="298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AE499-CCFD-477F-AC82-2301C300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05" y="3492425"/>
            <a:ext cx="8636366" cy="29962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6E632D-72F5-476A-AFD8-E02CEFF57359}"/>
              </a:ext>
            </a:extLst>
          </p:cNvPr>
          <p:cNvSpPr txBox="1"/>
          <p:nvPr/>
        </p:nvSpPr>
        <p:spPr>
          <a:xfrm>
            <a:off x="2542674" y="146477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Separate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4C3BC-2596-4B90-B463-5604FCA3E739}"/>
              </a:ext>
            </a:extLst>
          </p:cNvPr>
          <p:cNvSpPr txBox="1"/>
          <p:nvPr/>
        </p:nvSpPr>
        <p:spPr>
          <a:xfrm>
            <a:off x="2430380" y="426687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Whole genome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2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350125-E78A-4A20-8A38-6C82E108189D}"/>
              </a:ext>
            </a:extLst>
          </p:cNvPr>
          <p:cNvGrpSpPr/>
          <p:nvPr/>
        </p:nvGrpSpPr>
        <p:grpSpPr>
          <a:xfrm>
            <a:off x="203835" y="0"/>
            <a:ext cx="11784330" cy="6720930"/>
            <a:chOff x="0" y="0"/>
            <a:chExt cx="12192000" cy="69534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9A4E78-6AA7-462C-8AE7-23357DFFF763}"/>
                </a:ext>
              </a:extLst>
            </p:cNvPr>
            <p:cNvGrpSpPr/>
            <p:nvPr/>
          </p:nvGrpSpPr>
          <p:grpSpPr>
            <a:xfrm>
              <a:off x="0" y="0"/>
              <a:ext cx="12192000" cy="2569137"/>
              <a:chOff x="0" y="592281"/>
              <a:chExt cx="12192000" cy="256913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A24D307-F27E-488B-99F7-2D6D96B8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92281"/>
                <a:ext cx="12192000" cy="2569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6B3905-936C-4575-B21F-BA0989317CA7}"/>
                  </a:ext>
                </a:extLst>
              </p:cNvPr>
              <p:cNvSpPr txBox="1"/>
              <p:nvPr/>
            </p:nvSpPr>
            <p:spPr>
              <a:xfrm>
                <a:off x="651510" y="829018"/>
                <a:ext cx="1809709" cy="38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model</a:t>
                </a:r>
                <a:endParaRPr lang="zh-CN" altLang="en-US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E8DABB-57B0-404A-AEEC-6CD9461ECA17}"/>
                </a:ext>
              </a:extLst>
            </p:cNvPr>
            <p:cNvSpPr txBox="1"/>
            <p:nvPr/>
          </p:nvSpPr>
          <p:spPr>
            <a:xfrm>
              <a:off x="651509" y="2660326"/>
              <a:ext cx="2488019" cy="382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Whole genome model</a:t>
              </a:r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747616-352D-457F-A4AD-C70AE0CE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56842"/>
              <a:ext cx="11967210" cy="25462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E032541-820B-43B8-9903-BD618632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4818409"/>
              <a:ext cx="12052066" cy="213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85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2A1B67-C324-483A-8502-F37A1F91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46"/>
            <a:ext cx="12192000" cy="25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DF5076-BD11-420F-BEAB-6073425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8" y="36372"/>
            <a:ext cx="11518542" cy="223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313F1F-A9D2-4607-8ECD-3721E43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7" y="4627276"/>
            <a:ext cx="11450858" cy="18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CAE8DB-4E80-43B5-81D7-D1FF502307B3}"/>
              </a:ext>
            </a:extLst>
          </p:cNvPr>
          <p:cNvGrpSpPr/>
          <p:nvPr/>
        </p:nvGrpSpPr>
        <p:grpSpPr>
          <a:xfrm>
            <a:off x="0" y="793210"/>
            <a:ext cx="12192000" cy="5520117"/>
            <a:chOff x="0" y="371868"/>
            <a:chExt cx="12192000" cy="55201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EAA4C-D4B9-4CF3-A709-47617A0D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1868"/>
              <a:ext cx="12192000" cy="277535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123F90-F87A-4295-80D4-5EDB90F9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823" y="3053255"/>
              <a:ext cx="12102353" cy="283873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36BDF6D-D4E8-4A32-96D4-6C92157BF156}"/>
              </a:ext>
            </a:extLst>
          </p:cNvPr>
          <p:cNvSpPr txBox="1"/>
          <p:nvPr/>
        </p:nvSpPr>
        <p:spPr>
          <a:xfrm>
            <a:off x="-3163909" y="591671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 outliers have a bad effect on this model: tbb-4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2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89140</TotalTime>
  <Words>3171</Words>
  <Application>Microsoft Office PowerPoint</Application>
  <PresentationFormat>宽屏</PresentationFormat>
  <Paragraphs>977</Paragraphs>
  <Slides>211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211</vt:i4>
      </vt:variant>
    </vt:vector>
  </HeadingPairs>
  <TitlesOfParts>
    <vt:vector size="218" baseType="lpstr">
      <vt:lpstr>Arial Unicode MS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generalization 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</dc:creator>
  <cp:lastModifiedBy>zhengyang guo</cp:lastModifiedBy>
  <cp:revision>67</cp:revision>
  <dcterms:created xsi:type="dcterms:W3CDTF">2022-06-21T02:36:11Z</dcterms:created>
  <dcterms:modified xsi:type="dcterms:W3CDTF">2023-09-30T12:59:29Z</dcterms:modified>
</cp:coreProperties>
</file>